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33" autoAdjust="0"/>
    <p:restoredTop sz="94660"/>
  </p:normalViewPr>
  <p:slideViewPr>
    <p:cSldViewPr snapToGrid="0">
      <p:cViewPr varScale="1">
        <p:scale>
          <a:sx n="40" d="100"/>
          <a:sy n="40" d="100"/>
        </p:scale>
        <p:origin x="48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7CA1D-8578-44CB-B024-47F5A105333E}" type="datetimeFigureOut">
              <a:rPr lang="ru-RU" smtClean="0"/>
              <a:t>19.01.2025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73E89-7EB0-48B5-8D42-8CA9B60ECE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61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553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66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6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66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66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66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8037DE-0268-45FE-AD92-15860A2D04EC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4075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62707" y="1371600"/>
            <a:ext cx="109728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828800" y="3331698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49906C-533B-4A16-A03E-433D0BE2B595}" type="datetimeFigureOut">
              <a:rPr lang="ru-RU" smtClean="0">
                <a:solidFill>
                  <a:prstClr val="white">
                    <a:shade val="50000"/>
                  </a:prstClr>
                </a:solidFill>
                <a:latin typeface="Comic Sans MS" panose="030F0702030302020204" pitchFamily="66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19.01.2025</a:t>
            </a:fld>
            <a:endParaRPr lang="ru-RU">
              <a:solidFill>
                <a:prstClr val="white">
                  <a:shade val="50000"/>
                </a:prstClr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>
                  <a:shade val="50000"/>
                </a:prst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9D5FDBF-4EEE-47C7-A4E1-96F078876FCD}" type="slidenum">
              <a:rPr lang="ru-RU" altLang="ru-RU" smtClean="0">
                <a:latin typeface="Comic Sans MS" panose="030F0702030302020204" pitchFamily="66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400264"/>
      </p:ext>
    </p:extLst>
  </p:cSld>
  <p:clrMapOvr>
    <a:masterClrMapping/>
  </p:clrMapOvr>
  <p:transition spd="med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7A94BEA-75F2-4D0A-B9D0-6CF59AF25DDD}" type="datetimeFigureOut">
              <a:rPr lang="ru-RU" smtClean="0">
                <a:solidFill>
                  <a:prstClr val="white">
                    <a:shade val="50000"/>
                  </a:prstClr>
                </a:solidFill>
                <a:latin typeface="Comic Sans MS" panose="030F0702030302020204" pitchFamily="66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19.01.2025</a:t>
            </a:fld>
            <a:endParaRPr lang="ru-RU">
              <a:solidFill>
                <a:prstClr val="white">
                  <a:shade val="50000"/>
                </a:prstClr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>
                  <a:shade val="50000"/>
                </a:prst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65B156D-648A-4AB6-9E9E-1778B67A49EE}" type="slidenum">
              <a:rPr lang="ru-RU" altLang="ru-RU" smtClean="0">
                <a:latin typeface="Comic Sans MS" panose="030F0702030302020204" pitchFamily="66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75364"/>
      </p:ext>
    </p:extLst>
  </p:cSld>
  <p:clrMapOvr>
    <a:masterClrMapping/>
  </p:clrMapOvr>
  <p:transition spd="med">
    <p:blind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71EE77-6A86-4442-8D6E-2247103B13A6}" type="datetimeFigureOut">
              <a:rPr lang="ru-RU" smtClean="0">
                <a:solidFill>
                  <a:prstClr val="white">
                    <a:shade val="50000"/>
                  </a:prstClr>
                </a:solidFill>
                <a:latin typeface="Comic Sans MS" panose="030F0702030302020204" pitchFamily="66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19.01.2025</a:t>
            </a:fld>
            <a:endParaRPr lang="ru-RU">
              <a:solidFill>
                <a:prstClr val="white">
                  <a:shade val="50000"/>
                </a:prstClr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>
                  <a:shade val="50000"/>
                </a:prst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269D952-F93F-411D-9CF4-A3CA94B657E0}" type="slidenum">
              <a:rPr lang="ru-RU" altLang="ru-RU" smtClean="0">
                <a:latin typeface="Comic Sans MS" panose="030F0702030302020204" pitchFamily="66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694917"/>
      </p:ext>
    </p:extLst>
  </p:cSld>
  <p:clrMapOvr>
    <a:masterClrMapping/>
  </p:clrMapOvr>
  <p:transition spd="med"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06F819-E25E-4502-A6B1-AA442E6EB61E}" type="datetimeFigureOut">
              <a:rPr lang="ru-RU" smtClean="0">
                <a:solidFill>
                  <a:prstClr val="white">
                    <a:shade val="50000"/>
                  </a:prstClr>
                </a:solidFill>
                <a:latin typeface="Comic Sans MS" panose="030F0702030302020204" pitchFamily="66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19.01.2025</a:t>
            </a:fld>
            <a:endParaRPr lang="ru-RU">
              <a:solidFill>
                <a:prstClr val="white">
                  <a:shade val="50000"/>
                </a:prstClr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>
                  <a:shade val="50000"/>
                </a:prst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FDB7286-9338-4851-A6C8-EE5A09382AC5}" type="slidenum">
              <a:rPr lang="ru-RU" altLang="ru-RU" smtClean="0">
                <a:latin typeface="Comic Sans MS" panose="030F0702030302020204" pitchFamily="66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320977"/>
      </p:ext>
    </p:extLst>
  </p:cSld>
  <p:clrMapOvr>
    <a:masterClrMapping/>
  </p:clrMapOvr>
  <p:transition spd="med"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3600" y="609600"/>
            <a:ext cx="94488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33600" y="2507786"/>
            <a:ext cx="94488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B8185D-2B53-45C6-810D-2D151CADA61A}" type="datetimeFigureOut">
              <a:rPr lang="ru-RU" smtClean="0">
                <a:solidFill>
                  <a:prstClr val="white">
                    <a:shade val="50000"/>
                  </a:prstClr>
                </a:solidFill>
                <a:latin typeface="Comic Sans MS" panose="030F0702030302020204" pitchFamily="66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19.01.2025</a:t>
            </a:fld>
            <a:endParaRPr lang="ru-RU">
              <a:solidFill>
                <a:prstClr val="white">
                  <a:shade val="50000"/>
                </a:prstClr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>
                  <a:shade val="50000"/>
                </a:prst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D406A43-0CD1-4C73-AB6C-239647CB3039}" type="slidenum">
              <a:rPr lang="ru-RU" altLang="ru-RU" smtClean="0">
                <a:latin typeface="Comic Sans MS" panose="030F0702030302020204" pitchFamily="66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7608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5250AC-568D-4B3B-8911-63B919CD6396}" type="datetimeFigureOut">
              <a:rPr lang="ru-RU" smtClean="0">
                <a:solidFill>
                  <a:prstClr val="white">
                    <a:shade val="50000"/>
                  </a:prstClr>
                </a:solidFill>
                <a:latin typeface="Comic Sans MS" panose="030F0702030302020204" pitchFamily="66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19.01.2025</a:t>
            </a:fld>
            <a:endParaRPr lang="ru-RU">
              <a:solidFill>
                <a:prstClr val="white">
                  <a:shade val="50000"/>
                </a:prst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>
                  <a:shade val="50000"/>
                </a:prstClr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DF9FA40-C51F-4932-9B70-7E8E2D3040D2}" type="slidenum">
              <a:rPr lang="ru-RU" altLang="ru-RU" smtClean="0">
                <a:latin typeface="Comic Sans MS" panose="030F0702030302020204" pitchFamily="66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358117"/>
      </p:ext>
    </p:extLst>
  </p:cSld>
  <p:clrMapOvr>
    <a:masterClrMapping/>
  </p:clrMapOvr>
  <p:transition spd="med"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8" y="1535113"/>
            <a:ext cx="5389033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9600" y="2362201"/>
            <a:ext cx="5386917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362201"/>
            <a:ext cx="5389033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20B2258-03F3-4DD8-BE24-990A61A91950}" type="datetimeFigureOut">
              <a:rPr lang="ru-RU" smtClean="0">
                <a:solidFill>
                  <a:prstClr val="white">
                    <a:shade val="50000"/>
                  </a:prstClr>
                </a:solidFill>
                <a:latin typeface="Comic Sans MS" panose="030F0702030302020204" pitchFamily="66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19.01.2025</a:t>
            </a:fld>
            <a:endParaRPr lang="ru-RU">
              <a:solidFill>
                <a:prstClr val="white">
                  <a:shade val="50000"/>
                </a:prstClr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>
                  <a:shade val="50000"/>
                </a:prstClr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3B9A622-7FD7-4CDA-ADC6-C058FB350B11}" type="slidenum">
              <a:rPr lang="ru-RU" altLang="ru-RU" smtClean="0">
                <a:latin typeface="Comic Sans MS" panose="030F0702030302020204" pitchFamily="66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134931"/>
      </p:ext>
    </p:extLst>
  </p:cSld>
  <p:clrMapOvr>
    <a:masterClrMapping/>
  </p:clrMapOvr>
  <p:transition spd="med"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7E4DB5E-AD7D-48EB-B1CE-A9D753F2C3FC}" type="datetimeFigureOut">
              <a:rPr lang="ru-RU" smtClean="0">
                <a:solidFill>
                  <a:prstClr val="white">
                    <a:shade val="50000"/>
                  </a:prstClr>
                </a:solidFill>
                <a:latin typeface="Comic Sans MS" panose="030F0702030302020204" pitchFamily="66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19.01.2025</a:t>
            </a:fld>
            <a:endParaRPr lang="ru-RU">
              <a:solidFill>
                <a:prstClr val="white">
                  <a:shade val="50000"/>
                </a:prstClr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>
                  <a:shade val="50000"/>
                </a:prstClr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752837C-E475-4337-B5E1-783542FE4C9C}" type="slidenum">
              <a:rPr lang="ru-RU" altLang="ru-RU" smtClean="0">
                <a:latin typeface="Comic Sans MS" panose="030F0702030302020204" pitchFamily="66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9442"/>
      </p:ext>
    </p:extLst>
  </p:cSld>
  <p:clrMapOvr>
    <a:masterClrMapping/>
  </p:clrMapOvr>
  <p:transition spd="med"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343F64C-556D-4FB4-AC37-63DA00790B58}" type="datetimeFigureOut">
              <a:rPr lang="ru-RU" smtClean="0">
                <a:solidFill>
                  <a:prstClr val="white">
                    <a:shade val="50000"/>
                  </a:prstClr>
                </a:solidFill>
                <a:latin typeface="Comic Sans MS" panose="030F0702030302020204" pitchFamily="66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19.01.2025</a:t>
            </a:fld>
            <a:endParaRPr lang="ru-RU">
              <a:solidFill>
                <a:prstClr val="white">
                  <a:shade val="50000"/>
                </a:prst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>
                  <a:shade val="50000"/>
                </a:prstClr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011F348-CA52-48E5-B546-C9F73173EDB6}" type="slidenum">
              <a:rPr lang="ru-RU" altLang="ru-RU" smtClean="0">
                <a:latin typeface="Comic Sans MS" panose="030F0702030302020204" pitchFamily="66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055377"/>
      </p:ext>
    </p:extLst>
  </p:cSld>
  <p:clrMapOvr>
    <a:masterClrMapping/>
  </p:clrMapOvr>
  <p:transition spd="med"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1" y="1524001"/>
            <a:ext cx="4011084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2978D5F-B509-4D73-9C16-2884003CAF7A}" type="datetimeFigureOut">
              <a:rPr lang="ru-RU" smtClean="0">
                <a:solidFill>
                  <a:prstClr val="white">
                    <a:shade val="50000"/>
                  </a:prstClr>
                </a:solidFill>
                <a:latin typeface="Comic Sans MS" panose="030F0702030302020204" pitchFamily="66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19.01.2025</a:t>
            </a:fld>
            <a:endParaRPr lang="ru-RU">
              <a:solidFill>
                <a:prstClr val="white">
                  <a:shade val="50000"/>
                </a:prst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>
                  <a:shade val="50000"/>
                </a:prstClr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A5A13BA-3ABD-4E4D-824B-E0D127B6CAF2}" type="slidenum">
              <a:rPr lang="ru-RU" altLang="ru-RU" smtClean="0">
                <a:latin typeface="Comic Sans MS" panose="030F0702030302020204" pitchFamily="66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933364"/>
      </p:ext>
    </p:extLst>
  </p:cSld>
  <p:clrMapOvr>
    <a:masterClrMapping/>
  </p:clrMapOvr>
  <p:transition spd="med"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38400" y="609600"/>
            <a:ext cx="73152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438400" y="1831975"/>
            <a:ext cx="73152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438400" y="1166787"/>
            <a:ext cx="73152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952AC4-64BB-4291-810A-7A056D5C7C07}" type="datetimeFigureOut">
              <a:rPr lang="ru-RU" smtClean="0">
                <a:solidFill>
                  <a:prstClr val="white">
                    <a:shade val="50000"/>
                  </a:prstClr>
                </a:solidFill>
                <a:latin typeface="Comic Sans MS" panose="030F0702030302020204" pitchFamily="66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19.01.2025</a:t>
            </a:fld>
            <a:endParaRPr lang="ru-RU">
              <a:solidFill>
                <a:prstClr val="white">
                  <a:shade val="50000"/>
                </a:prst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>
                  <a:shade val="50000"/>
                </a:prstClr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C0198FC-939C-4B83-9EB0-B6E5C7552A91}" type="slidenum">
              <a:rPr lang="ru-RU" altLang="ru-RU" smtClean="0">
                <a:latin typeface="Comic Sans MS" panose="030F0702030302020204" pitchFamily="66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871483"/>
      </p:ext>
    </p:extLst>
  </p:cSld>
  <p:clrMapOvr>
    <a:masterClrMapping/>
  </p:clrMapOvr>
  <p:transition spd="med"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>
                  <a:shade val="50000"/>
                </a:prst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165600" y="6416676"/>
            <a:ext cx="38608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>
                  <a:shade val="50000"/>
                </a:prstClr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566400" y="6416676"/>
            <a:ext cx="1016000" cy="365125"/>
          </a:xfrm>
          <a:prstGeom prst="rect">
            <a:avLst/>
          </a:prstGeom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BCBCBC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9659D0E-2FD8-40E5-B61C-EE40121CD819}" type="slidenum">
              <a:rPr lang="ru-RU" altLang="ru-RU" smtClean="0">
                <a:latin typeface="Comic Sans MS" panose="030F0702030302020204" pitchFamily="66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1983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blinds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anose="05020102010507070707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anose="05020102010507070707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anose="05000000000000000000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anose="05040102010807070707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anose="05020102010507070707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676400" y="609601"/>
            <a:ext cx="8763000" cy="17367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>
                <a:effectLst>
                  <a:outerShdw blurRad="38100" dist="38100" dir="2700000" algn="tl">
                    <a:srgbClr val="AF273E"/>
                  </a:outerShdw>
                </a:effectLst>
                <a:latin typeface="Comic Sans MS" pitchFamily="66" charset="0"/>
              </a:rPr>
              <a:t/>
            </a:r>
            <a:br>
              <a:rPr lang="ru-RU" sz="2800" dirty="0">
                <a:effectLst>
                  <a:outerShdw blurRad="38100" dist="38100" dir="2700000" algn="tl">
                    <a:srgbClr val="AF273E"/>
                  </a:outerShdw>
                </a:effectLst>
                <a:latin typeface="Comic Sans MS" pitchFamily="66" charset="0"/>
              </a:rPr>
            </a:br>
            <a:r>
              <a:rPr lang="ru-RU" sz="2800" dirty="0">
                <a:effectLst>
                  <a:outerShdw blurRad="38100" dist="38100" dir="2700000" algn="tl">
                    <a:srgbClr val="AF273E"/>
                  </a:outerShdw>
                </a:effectLst>
              </a:rPr>
              <a:t>Внеклассное мероприятие для обучающихся        начальных классов  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828800" y="3124200"/>
            <a:ext cx="8458200" cy="320040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ru-RU" sz="6000" dirty="0">
                <a:solidFill>
                  <a:srgbClr val="FFC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Monotype Corsiva" pitchFamily="66" charset="0"/>
              </a:rPr>
              <a:t>«</a:t>
            </a:r>
            <a:r>
              <a:rPr lang="ru-RU" sz="54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Мир профессий</a:t>
            </a:r>
            <a:r>
              <a:rPr lang="ru-RU" sz="5400" dirty="0">
                <a:solidFill>
                  <a:srgbClr val="FFC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»</a:t>
            </a:r>
          </a:p>
          <a:p>
            <a:pPr marL="0" indent="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endParaRPr lang="ru-RU" dirty="0" smtClean="0">
              <a:solidFill>
                <a:srgbClr val="C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  <a:p>
            <a:pPr marL="0" indent="0" algn="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Monotype Corsiva" pitchFamily="66" charset="0"/>
              </a:rPr>
              <a:t>      </a:t>
            </a:r>
            <a:r>
              <a:rPr lang="ru-RU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Составила:  </a:t>
            </a:r>
            <a:r>
              <a:rPr lang="ru-RU" dirty="0" err="1" smtClean="0">
                <a:solidFill>
                  <a:srgbClr val="FFFF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Щадных</a:t>
            </a:r>
            <a:r>
              <a:rPr lang="ru-RU" dirty="0">
                <a:solidFill>
                  <a:srgbClr val="FFFF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 М. Н.</a:t>
            </a:r>
          </a:p>
          <a:p>
            <a:pPr marL="0" indent="0" algn="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ru-RU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   учитель начальных классов   </a:t>
            </a:r>
          </a:p>
          <a:p>
            <a:pPr marL="0" indent="0" algn="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endParaRPr lang="ru-RU" dirty="0" smtClean="0">
              <a:effectLst>
                <a:outerShdw blurRad="38100" dist="38100" dir="2700000" algn="tl">
                  <a:srgbClr val="FFFFFF"/>
                </a:outerShdw>
              </a:effectLst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00314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0" dur="2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3" dur="2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1524000" y="0"/>
            <a:ext cx="9144000" cy="6858000"/>
          </a:xfrm>
          <a:prstGeom prst="frame">
            <a:avLst>
              <a:gd name="adj1" fmla="val 2008"/>
            </a:avLst>
          </a:prstGeom>
          <a:solidFill>
            <a:srgbClr val="17ED2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5791200" y="285728"/>
            <a:ext cx="4305328" cy="2076472"/>
          </a:xfrm>
          <a:solidFill>
            <a:srgbClr val="B4DF85"/>
          </a:solidFill>
          <a:ln w="38100">
            <a:solidFill>
              <a:srgbClr val="17ED21"/>
            </a:solidFill>
          </a:ln>
        </p:spPr>
        <p:txBody>
          <a:bodyPr>
            <a:normAutofit fontScale="775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r>
              <a:rPr lang="ru-RU" b="1" dirty="0" smtClean="0">
                <a:solidFill>
                  <a:srgbClr val="1B1BF5"/>
                </a:solidFill>
                <a:cs typeface="Times New Roman" pitchFamily="18" charset="0"/>
              </a:rPr>
              <a:t>В поле комбайнов слышится хор,</a:t>
            </a:r>
          </a:p>
          <a:p>
            <a:pPr>
              <a:defRPr/>
            </a:pPr>
            <a:r>
              <a:rPr lang="ru-RU" b="1" dirty="0" smtClean="0">
                <a:solidFill>
                  <a:srgbClr val="1B1BF5"/>
                </a:solidFill>
                <a:cs typeface="Times New Roman" pitchFamily="18" charset="0"/>
              </a:rPr>
              <a:t>Хлебный корабль ведёт ... </a:t>
            </a:r>
            <a:r>
              <a:rPr lang="ru-RU" b="1" dirty="0" smtClean="0">
                <a:cs typeface="Times New Roman" pitchFamily="18" charset="0"/>
              </a:rPr>
              <a:t> </a:t>
            </a:r>
            <a:endParaRPr lang="ru-RU" dirty="0" smtClean="0">
              <a:cs typeface="Times New Roman" pitchFamily="18" charset="0"/>
            </a:endParaRPr>
          </a:p>
          <a:p>
            <a:pPr>
              <a:defRPr/>
            </a:pPr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imes New Roman" pitchFamily="18" charset="0"/>
              </a:rPr>
              <a:t> </a:t>
            </a:r>
            <a:endParaRPr lang="ru-RU" b="1" dirty="0">
              <a:ln w="11430"/>
              <a:solidFill>
                <a:srgbClr val="1B1BF5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Times New Roman" pitchFamily="18" charset="0"/>
            </a:endParaRPr>
          </a:p>
        </p:txBody>
      </p:sp>
      <p:pic>
        <p:nvPicPr>
          <p:cNvPr id="22534" name="Рисунок 8" descr="hello_html_m63c9a7a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4" y="3657600"/>
            <a:ext cx="1476375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453190" y="357166"/>
            <a:ext cx="2857520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000" b="1" dirty="0">
                <a:ln w="11430">
                  <a:solidFill>
                    <a:srgbClr val="C00000"/>
                  </a:solidFill>
                </a:ln>
                <a:solidFill>
                  <a:srgbClr val="D81AB4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Комбайнёр</a:t>
            </a:r>
          </a:p>
        </p:txBody>
      </p:sp>
    </p:spTree>
    <p:extLst>
      <p:ext uri="{BB962C8B-B14F-4D97-AF65-F5344CB8AC3E}">
        <p14:creationId xmlns:p14="http://schemas.microsoft.com/office/powerpoint/2010/main" val="3228167468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1524000" y="0"/>
            <a:ext cx="9144000" cy="6858000"/>
          </a:xfrm>
          <a:prstGeom prst="frame">
            <a:avLst>
              <a:gd name="adj1" fmla="val 2008"/>
            </a:avLst>
          </a:prstGeom>
          <a:solidFill>
            <a:srgbClr val="17ED2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6035231" y="387217"/>
            <a:ext cx="4152928" cy="2533672"/>
          </a:xfrm>
          <a:solidFill>
            <a:srgbClr val="B4DF85"/>
          </a:solidFill>
          <a:ln w="38100">
            <a:solidFill>
              <a:srgbClr val="17ED21"/>
            </a:solidFill>
          </a:ln>
        </p:spPr>
        <p:txBody>
          <a:bodyPr>
            <a:normAutofit fontScale="775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endParaRPr lang="ru-RU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defRPr/>
            </a:pPr>
            <a:endParaRPr lang="ru-RU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defRPr/>
            </a:pPr>
            <a:r>
              <a:rPr lang="ru-RU" b="1" dirty="0" smtClean="0">
                <a:solidFill>
                  <a:srgbClr val="1B1BF5"/>
                </a:solidFill>
                <a:cs typeface="Times New Roman" pitchFamily="18" charset="0"/>
              </a:rPr>
              <a:t>Мастерица на все руки</a:t>
            </a:r>
          </a:p>
          <a:p>
            <a:pPr>
              <a:defRPr/>
            </a:pPr>
            <a:r>
              <a:rPr lang="ru-RU" b="1" dirty="0" smtClean="0">
                <a:solidFill>
                  <a:srgbClr val="1B1BF5"/>
                </a:solidFill>
                <a:cs typeface="Times New Roman" pitchFamily="18" charset="0"/>
              </a:rPr>
              <a:t>Нам сошьет пиджак и брюки.</a:t>
            </a:r>
          </a:p>
          <a:p>
            <a:pPr>
              <a:defRPr/>
            </a:pPr>
            <a:r>
              <a:rPr lang="ru-RU" b="1" dirty="0" smtClean="0">
                <a:solidFill>
                  <a:srgbClr val="1B1BF5"/>
                </a:solidFill>
                <a:cs typeface="Times New Roman" pitchFamily="18" charset="0"/>
              </a:rPr>
              <a:t>Не закройщик, не ткачиха.</a:t>
            </a:r>
          </a:p>
          <a:p>
            <a:pPr>
              <a:defRPr/>
            </a:pPr>
            <a:r>
              <a:rPr lang="ru-RU" b="1" dirty="0" smtClean="0">
                <a:solidFill>
                  <a:srgbClr val="1B1BF5"/>
                </a:solidFill>
                <a:cs typeface="Times New Roman" pitchFamily="18" charset="0"/>
              </a:rPr>
              <a:t>Кто она, скажи?</a:t>
            </a:r>
            <a:r>
              <a:rPr lang="ru-RU" dirty="0" smtClean="0">
                <a:cs typeface="Times New Roman" pitchFamily="18" charset="0"/>
              </a:rPr>
              <a:t> </a:t>
            </a:r>
          </a:p>
          <a:p>
            <a:pPr algn="l">
              <a:defRPr/>
            </a:pPr>
            <a:r>
              <a:rPr lang="ru-RU" b="1" dirty="0" smtClean="0">
                <a:ln w="11430"/>
                <a:solidFill>
                  <a:srgbClr val="1B1BF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b="1" dirty="0">
              <a:ln w="11430"/>
              <a:solidFill>
                <a:srgbClr val="1B1BF5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24628" y="357166"/>
            <a:ext cx="2571768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000" b="1" dirty="0">
                <a:ln w="11430">
                  <a:solidFill>
                    <a:srgbClr val="C00000"/>
                  </a:solidFill>
                </a:ln>
                <a:solidFill>
                  <a:srgbClr val="D81AB4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Портниха</a:t>
            </a:r>
          </a:p>
        </p:txBody>
      </p:sp>
      <p:pic>
        <p:nvPicPr>
          <p:cNvPr id="23559" name="Рисунок 16" descr="324894_html_7e113d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364" y="3200400"/>
            <a:ext cx="1349375" cy="168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3996775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7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1524000" y="0"/>
            <a:ext cx="9144000" cy="6858000"/>
          </a:xfrm>
          <a:prstGeom prst="frame">
            <a:avLst>
              <a:gd name="adj1" fmla="val 2008"/>
            </a:avLst>
          </a:prstGeom>
          <a:solidFill>
            <a:srgbClr val="17ED2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6248400" y="390436"/>
            <a:ext cx="3571900" cy="2228872"/>
          </a:xfrm>
          <a:solidFill>
            <a:srgbClr val="B4DF85"/>
          </a:solidFill>
          <a:ln w="38100">
            <a:solidFill>
              <a:srgbClr val="17ED21"/>
            </a:solidFill>
          </a:ln>
        </p:spPr>
        <p:txBody>
          <a:bodyPr>
            <a:normAutofit fontScale="700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endParaRPr lang="ru-RU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l">
              <a:defRPr/>
            </a:pPr>
            <a:r>
              <a:rPr lang="ru-RU" b="1" dirty="0" smtClean="0">
                <a:ln w="11430"/>
                <a:solidFill>
                  <a:srgbClr val="1B1BF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dirty="0" smtClean="0"/>
          </a:p>
          <a:p>
            <a:pPr>
              <a:defRPr/>
            </a:pPr>
            <a:r>
              <a:rPr lang="ru-RU" dirty="0" smtClean="0"/>
              <a:t> </a:t>
            </a:r>
            <a:r>
              <a:rPr lang="ru-RU" b="1" dirty="0" smtClean="0">
                <a:ln w="11430"/>
                <a:solidFill>
                  <a:srgbClr val="1B1BF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imes New Roman" pitchFamily="18" charset="0"/>
              </a:rPr>
              <a:t>Тёмной ночью, ясным днём</a:t>
            </a:r>
          </a:p>
          <a:p>
            <a:pPr>
              <a:defRPr/>
            </a:pPr>
            <a:r>
              <a:rPr lang="ru-RU" b="1" dirty="0" smtClean="0">
                <a:ln w="11430"/>
                <a:solidFill>
                  <a:srgbClr val="1B1BF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imes New Roman" pitchFamily="18" charset="0"/>
              </a:rPr>
              <a:t>Он сражается с огнём.</a:t>
            </a:r>
          </a:p>
          <a:p>
            <a:pPr>
              <a:defRPr/>
            </a:pPr>
            <a:r>
              <a:rPr lang="ru-RU" b="1" dirty="0" smtClean="0">
                <a:ln w="11430"/>
                <a:solidFill>
                  <a:srgbClr val="1B1BF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imes New Roman" pitchFamily="18" charset="0"/>
              </a:rPr>
              <a:t>В каске, будто воин славный,</a:t>
            </a:r>
          </a:p>
          <a:p>
            <a:pPr>
              <a:defRPr/>
            </a:pPr>
            <a:r>
              <a:rPr lang="ru-RU" b="1" dirty="0" smtClean="0">
                <a:solidFill>
                  <a:srgbClr val="1B1BF5"/>
                </a:solidFill>
                <a:cs typeface="Times New Roman" pitchFamily="18" charset="0"/>
              </a:rPr>
              <a:t>На пожар спешит... </a:t>
            </a:r>
            <a:endParaRPr lang="ru-RU" dirty="0" smtClean="0">
              <a:cs typeface="Times New Roman" pitchFamily="18" charset="0"/>
            </a:endParaRPr>
          </a:p>
          <a:p>
            <a:pPr algn="l">
              <a:defRPr/>
            </a:pPr>
            <a:endParaRPr lang="ru-RU" b="1" dirty="0">
              <a:ln w="11430"/>
              <a:solidFill>
                <a:srgbClr val="1B1BF5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4582" name="Рисунок 8" descr="1063298_kartinki-professii-dlya-detei-skacha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4038600"/>
            <a:ext cx="1341438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24628" y="357166"/>
            <a:ext cx="2714644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000" b="1" dirty="0">
                <a:ln w="11430">
                  <a:solidFill>
                    <a:srgbClr val="C00000"/>
                  </a:solidFill>
                </a:ln>
                <a:solidFill>
                  <a:srgbClr val="D81AB4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Пожарный</a:t>
            </a:r>
          </a:p>
        </p:txBody>
      </p:sp>
    </p:spTree>
    <p:extLst>
      <p:ext uri="{BB962C8B-B14F-4D97-AF65-F5344CB8AC3E}">
        <p14:creationId xmlns:p14="http://schemas.microsoft.com/office/powerpoint/2010/main" val="2054787746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1524000" y="0"/>
            <a:ext cx="9144000" cy="6858000"/>
          </a:xfrm>
          <a:prstGeom prst="frame">
            <a:avLst>
              <a:gd name="adj1" fmla="val 2008"/>
            </a:avLst>
          </a:prstGeom>
          <a:solidFill>
            <a:srgbClr val="17ED2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6019800" y="457200"/>
            <a:ext cx="4000528" cy="2152672"/>
          </a:xfrm>
          <a:solidFill>
            <a:srgbClr val="B4DF85"/>
          </a:solidFill>
          <a:ln w="38100">
            <a:solidFill>
              <a:srgbClr val="17ED21"/>
            </a:solidFill>
          </a:ln>
        </p:spPr>
        <p:txBody>
          <a:bodyPr>
            <a:normAutofit fontScale="925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endParaRPr lang="ru-RU" b="1" dirty="0" smtClean="0">
              <a:solidFill>
                <a:srgbClr val="1B1BF5"/>
              </a:solidFill>
              <a:cs typeface="Times New Roman" pitchFamily="18" charset="0"/>
            </a:endParaRPr>
          </a:p>
          <a:p>
            <a:pPr>
              <a:defRPr/>
            </a:pPr>
            <a:endParaRPr lang="ru-RU" b="1" dirty="0" smtClean="0">
              <a:solidFill>
                <a:srgbClr val="1B1BF5"/>
              </a:solidFill>
              <a:cs typeface="Times New Roman" pitchFamily="18" charset="0"/>
            </a:endParaRPr>
          </a:p>
          <a:p>
            <a:pPr>
              <a:defRPr/>
            </a:pPr>
            <a:r>
              <a:rPr lang="ru-RU" b="1" dirty="0" smtClean="0">
                <a:solidFill>
                  <a:srgbClr val="1B1BF5"/>
                </a:solidFill>
                <a:cs typeface="Times New Roman" pitchFamily="18" charset="0"/>
              </a:rPr>
              <a:t>Знает точно детвора:</a:t>
            </a:r>
          </a:p>
          <a:p>
            <a:pPr>
              <a:defRPr/>
            </a:pPr>
            <a:r>
              <a:rPr lang="ru-RU" b="1" dirty="0" smtClean="0">
                <a:solidFill>
                  <a:srgbClr val="1B1BF5"/>
                </a:solidFill>
                <a:cs typeface="Times New Roman" pitchFamily="18" charset="0"/>
              </a:rPr>
              <a:t>Кормят вкусно ... </a:t>
            </a:r>
            <a:endParaRPr lang="ru-RU" dirty="0" smtClean="0"/>
          </a:p>
          <a:p>
            <a:pPr>
              <a:defRPr/>
            </a:pPr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b="1" dirty="0">
              <a:ln w="11430"/>
              <a:solidFill>
                <a:srgbClr val="1B1BF5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5606" name="Рисунок 13" descr="hello_html_m9416ff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151188"/>
            <a:ext cx="1447800" cy="1809750"/>
          </a:xfrm>
          <a:prstGeom prst="rect">
            <a:avLst/>
          </a:prstGeom>
          <a:noFill/>
          <a:ln w="9525">
            <a:solidFill>
              <a:srgbClr val="17ED2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6524628" y="357166"/>
            <a:ext cx="2714644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000" b="1" dirty="0">
                <a:ln w="11430">
                  <a:solidFill>
                    <a:srgbClr val="C00000"/>
                  </a:solidFill>
                </a:ln>
                <a:solidFill>
                  <a:srgbClr val="D81AB4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Повар</a:t>
            </a:r>
          </a:p>
        </p:txBody>
      </p:sp>
    </p:spTree>
    <p:extLst>
      <p:ext uri="{BB962C8B-B14F-4D97-AF65-F5344CB8AC3E}">
        <p14:creationId xmlns:p14="http://schemas.microsoft.com/office/powerpoint/2010/main" val="2539317774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1524000" y="0"/>
            <a:ext cx="9144000" cy="6858000"/>
          </a:xfrm>
          <a:prstGeom prst="frame">
            <a:avLst>
              <a:gd name="adj1" fmla="val 2008"/>
            </a:avLst>
          </a:prstGeom>
          <a:solidFill>
            <a:srgbClr val="17ED2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5867400" y="457200"/>
            <a:ext cx="4229128" cy="2228872"/>
          </a:xfrm>
          <a:solidFill>
            <a:srgbClr val="B4DF85"/>
          </a:solidFill>
          <a:ln w="38100">
            <a:solidFill>
              <a:srgbClr val="17ED21"/>
            </a:solidFill>
          </a:ln>
        </p:spPr>
        <p:txBody>
          <a:bodyPr>
            <a:normAutofit fontScale="850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endParaRPr lang="ru-RU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defRPr/>
            </a:pPr>
            <a:endParaRPr lang="ru-RU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defRPr/>
            </a:pPr>
            <a:r>
              <a:rPr lang="ru-RU" b="1" dirty="0" smtClean="0">
                <a:solidFill>
                  <a:srgbClr val="1B1BF5"/>
                </a:solidFill>
                <a:cs typeface="Times New Roman" pitchFamily="18" charset="0"/>
              </a:rPr>
              <a:t>Красками пахнет наш юбиляр:</a:t>
            </a:r>
          </a:p>
          <a:p>
            <a:pPr>
              <a:defRPr/>
            </a:pPr>
            <a:r>
              <a:rPr lang="ru-RU" b="1" dirty="0" smtClean="0">
                <a:solidFill>
                  <a:srgbClr val="1B1BF5"/>
                </a:solidFill>
                <a:cs typeface="Times New Roman" pitchFamily="18" charset="0"/>
              </a:rPr>
              <a:t>Тысячный дом покрасил ...</a:t>
            </a:r>
            <a:r>
              <a:rPr lang="ru-RU" dirty="0" smtClean="0">
                <a:cs typeface="Times New Roman" pitchFamily="18" charset="0"/>
              </a:rPr>
              <a:t> </a:t>
            </a:r>
            <a:r>
              <a:rPr lang="ru-RU" b="1" dirty="0" smtClean="0">
                <a:cs typeface="Times New Roman" pitchFamily="18" charset="0"/>
              </a:rPr>
              <a:t> </a:t>
            </a:r>
            <a:endParaRPr lang="ru-RU" dirty="0" smtClean="0">
              <a:cs typeface="Times New Roman" pitchFamily="18" charset="0"/>
            </a:endParaRPr>
          </a:p>
          <a:p>
            <a:pPr algn="l">
              <a:defRPr/>
            </a:pPr>
            <a:r>
              <a:rPr lang="ru-RU" b="1" dirty="0" smtClean="0">
                <a:ln w="11430"/>
                <a:solidFill>
                  <a:srgbClr val="1B1BF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imes New Roman" pitchFamily="18" charset="0"/>
              </a:rPr>
              <a:t> </a:t>
            </a:r>
            <a:endParaRPr lang="ru-RU" b="1" dirty="0">
              <a:ln w="11430"/>
              <a:solidFill>
                <a:srgbClr val="1B1BF5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24628" y="357166"/>
            <a:ext cx="2571768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000" b="1" dirty="0">
                <a:ln w="11430">
                  <a:solidFill>
                    <a:srgbClr val="C00000"/>
                  </a:solidFill>
                </a:ln>
                <a:solidFill>
                  <a:srgbClr val="D81AB4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Маляр</a:t>
            </a:r>
          </a:p>
        </p:txBody>
      </p:sp>
      <p:pic>
        <p:nvPicPr>
          <p:cNvPr id="26631" name="Рисунок 18" descr="609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581400"/>
            <a:ext cx="1447800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4436646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1524000" y="0"/>
            <a:ext cx="9144000" cy="6858000"/>
          </a:xfrm>
          <a:prstGeom prst="frame">
            <a:avLst>
              <a:gd name="adj1" fmla="val 2008"/>
            </a:avLst>
          </a:prstGeom>
          <a:solidFill>
            <a:srgbClr val="17ED2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6400800" y="285728"/>
            <a:ext cx="3767166" cy="2305072"/>
          </a:xfrm>
          <a:solidFill>
            <a:srgbClr val="B4DF85"/>
          </a:solidFill>
          <a:ln w="38100">
            <a:solidFill>
              <a:srgbClr val="17ED21"/>
            </a:solidFill>
          </a:ln>
        </p:spPr>
        <p:txBody>
          <a:bodyPr>
            <a:normAutofit fontScale="850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endParaRPr lang="ru-RU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defRPr/>
            </a:pPr>
            <a:r>
              <a:rPr lang="ru-RU" dirty="0" smtClean="0"/>
              <a:t> </a:t>
            </a:r>
          </a:p>
          <a:p>
            <a:pPr>
              <a:defRPr/>
            </a:pPr>
            <a:r>
              <a:rPr lang="ru-RU" b="1" dirty="0" smtClean="0">
                <a:solidFill>
                  <a:srgbClr val="1B1BF5"/>
                </a:solidFill>
                <a:cs typeface="Times New Roman" pitchFamily="18" charset="0"/>
              </a:rPr>
              <a:t>Наяву, а не во сне</a:t>
            </a:r>
          </a:p>
          <a:p>
            <a:pPr>
              <a:defRPr/>
            </a:pPr>
            <a:r>
              <a:rPr lang="ru-RU" b="1" dirty="0" smtClean="0">
                <a:solidFill>
                  <a:srgbClr val="1B1BF5"/>
                </a:solidFill>
                <a:cs typeface="Times New Roman" pitchFamily="18" charset="0"/>
              </a:rPr>
              <a:t>Он летает в вышине.</a:t>
            </a:r>
          </a:p>
          <a:p>
            <a:pPr>
              <a:defRPr/>
            </a:pPr>
            <a:r>
              <a:rPr lang="ru-RU" b="1" dirty="0" smtClean="0">
                <a:solidFill>
                  <a:srgbClr val="1B1BF5"/>
                </a:solidFill>
                <a:cs typeface="Times New Roman" pitchFamily="18" charset="0"/>
              </a:rPr>
              <a:t>Водит в небе самолет.</a:t>
            </a:r>
          </a:p>
          <a:p>
            <a:pPr>
              <a:defRPr/>
            </a:pPr>
            <a:r>
              <a:rPr lang="ru-RU" b="1" dirty="0" smtClean="0">
                <a:solidFill>
                  <a:srgbClr val="1B1BF5"/>
                </a:solidFill>
                <a:cs typeface="Times New Roman" pitchFamily="18" charset="0"/>
              </a:rPr>
              <a:t>Кто же он, скажи? </a:t>
            </a:r>
            <a:r>
              <a:rPr lang="ru-RU" dirty="0" smtClean="0">
                <a:cs typeface="Times New Roman" pitchFamily="18" charset="0"/>
              </a:rPr>
              <a:t> </a:t>
            </a:r>
            <a:endParaRPr lang="ru-RU" b="1" dirty="0">
              <a:ln w="11430"/>
              <a:solidFill>
                <a:srgbClr val="1B1BF5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Times New Roman" pitchFamily="18" charset="0"/>
            </a:endParaRPr>
          </a:p>
        </p:txBody>
      </p:sp>
      <p:pic>
        <p:nvPicPr>
          <p:cNvPr id="27654" name="Рисунок 10" descr="324894_html_503ab45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352800"/>
            <a:ext cx="1443038" cy="176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524628" y="357166"/>
            <a:ext cx="2714644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000" b="1" dirty="0">
                <a:ln w="11430">
                  <a:solidFill>
                    <a:srgbClr val="C00000"/>
                  </a:solidFill>
                </a:ln>
                <a:solidFill>
                  <a:srgbClr val="D81AB4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Пилот</a:t>
            </a:r>
          </a:p>
        </p:txBody>
      </p:sp>
    </p:spTree>
    <p:extLst>
      <p:ext uri="{BB962C8B-B14F-4D97-AF65-F5344CB8AC3E}">
        <p14:creationId xmlns:p14="http://schemas.microsoft.com/office/powerpoint/2010/main" val="3825396779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1524000" y="0"/>
            <a:ext cx="9144000" cy="6858000"/>
          </a:xfrm>
          <a:prstGeom prst="frame">
            <a:avLst>
              <a:gd name="adj1" fmla="val 2008"/>
            </a:avLst>
          </a:prstGeom>
          <a:solidFill>
            <a:srgbClr val="17ED2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 flipV="1">
            <a:off x="6019800" y="914400"/>
            <a:ext cx="2590800" cy="1295400"/>
          </a:xfrm>
          <a:solidFill>
            <a:schemeClr val="bg1"/>
          </a:solidFill>
          <a:ln w="38100">
            <a:solidFill>
              <a:srgbClr val="17ED21"/>
            </a:solidFill>
          </a:ln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6019801" y="609600"/>
            <a:ext cx="4045541" cy="2093360"/>
          </a:xfrm>
          <a:solidFill>
            <a:srgbClr val="B4DF85"/>
          </a:solidFill>
          <a:ln w="38100">
            <a:solidFill>
              <a:srgbClr val="17ED21"/>
            </a:solidFill>
          </a:ln>
        </p:spPr>
        <p:txBody>
          <a:bodyPr>
            <a:normAutofit fontScale="625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endParaRPr lang="ru-RU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defRPr/>
            </a:pPr>
            <a:endParaRPr lang="ru-RU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defRPr/>
            </a:pPr>
            <a:r>
              <a:rPr lang="ru-RU" b="1" dirty="0" smtClean="0">
                <a:solidFill>
                  <a:srgbClr val="1B1BF5"/>
                </a:solidFill>
                <a:cs typeface="Times New Roman" pitchFamily="18" charset="0"/>
              </a:rPr>
              <a:t>Кто плывет на корабле</a:t>
            </a:r>
          </a:p>
          <a:p>
            <a:pPr>
              <a:defRPr/>
            </a:pPr>
            <a:r>
              <a:rPr lang="ru-RU" b="1" dirty="0" smtClean="0">
                <a:solidFill>
                  <a:srgbClr val="1B1BF5"/>
                </a:solidFill>
                <a:cs typeface="Times New Roman" pitchFamily="18" charset="0"/>
              </a:rPr>
              <a:t>К неизведанной земле?</a:t>
            </a:r>
          </a:p>
          <a:p>
            <a:pPr>
              <a:defRPr/>
            </a:pPr>
            <a:r>
              <a:rPr lang="ru-RU" b="1" dirty="0" smtClean="0">
                <a:solidFill>
                  <a:srgbClr val="1B1BF5"/>
                </a:solidFill>
                <a:cs typeface="Times New Roman" pitchFamily="18" charset="0"/>
              </a:rPr>
              <a:t>Весельчак он и добряк.</a:t>
            </a:r>
          </a:p>
          <a:p>
            <a:pPr>
              <a:defRPr/>
            </a:pPr>
            <a:r>
              <a:rPr lang="ru-RU" b="1" dirty="0" smtClean="0">
                <a:solidFill>
                  <a:srgbClr val="1B1BF5"/>
                </a:solidFill>
                <a:cs typeface="Times New Roman" pitchFamily="18" charset="0"/>
              </a:rPr>
              <a:t>Как зовут его? </a:t>
            </a:r>
            <a:r>
              <a:rPr lang="ru-RU" dirty="0" smtClean="0">
                <a:cs typeface="Times New Roman" pitchFamily="18" charset="0"/>
              </a:rPr>
              <a:t> </a:t>
            </a:r>
          </a:p>
          <a:p>
            <a:pPr algn="l">
              <a:defRPr/>
            </a:pPr>
            <a:r>
              <a:rPr lang="ru-RU" b="1" dirty="0" smtClean="0">
                <a:ln w="11430"/>
                <a:solidFill>
                  <a:srgbClr val="1B1BF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imes New Roman" pitchFamily="18" charset="0"/>
              </a:rPr>
              <a:t> </a:t>
            </a:r>
            <a:endParaRPr lang="ru-RU" b="1" dirty="0">
              <a:ln w="11430"/>
              <a:solidFill>
                <a:srgbClr val="1B1BF5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Times New Roman" pitchFamily="18" charset="0"/>
            </a:endParaRPr>
          </a:p>
        </p:txBody>
      </p:sp>
      <p:pic>
        <p:nvPicPr>
          <p:cNvPr id="28679" name="Рисунок 10" descr="0_9c2c9_9f4d94f9_X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429000"/>
            <a:ext cx="1341438" cy="1676400"/>
          </a:xfrm>
          <a:prstGeom prst="rect">
            <a:avLst/>
          </a:prstGeom>
          <a:noFill/>
          <a:ln w="9525">
            <a:solidFill>
              <a:srgbClr val="17ED2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6538303" y="457200"/>
            <a:ext cx="2571768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000" b="1" dirty="0">
                <a:ln w="11430">
                  <a:solidFill>
                    <a:srgbClr val="C00000"/>
                  </a:solidFill>
                </a:ln>
                <a:solidFill>
                  <a:srgbClr val="D81AB4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Моряк</a:t>
            </a:r>
          </a:p>
        </p:txBody>
      </p:sp>
    </p:spTree>
    <p:extLst>
      <p:ext uri="{BB962C8B-B14F-4D97-AF65-F5344CB8AC3E}">
        <p14:creationId xmlns:p14="http://schemas.microsoft.com/office/powerpoint/2010/main" val="3866819041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1524000" y="0"/>
            <a:ext cx="9144000" cy="6858000"/>
          </a:xfrm>
          <a:prstGeom prst="frame">
            <a:avLst>
              <a:gd name="adj1" fmla="val 2008"/>
            </a:avLst>
          </a:prstGeom>
          <a:solidFill>
            <a:srgbClr val="17ED2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5867400" y="500876"/>
            <a:ext cx="4352956" cy="2166124"/>
          </a:xfrm>
          <a:solidFill>
            <a:srgbClr val="B4DF85"/>
          </a:solidFill>
          <a:ln w="38100">
            <a:solidFill>
              <a:srgbClr val="17ED21"/>
            </a:solidFill>
          </a:ln>
        </p:spPr>
        <p:txBody>
          <a:bodyPr>
            <a:normAutofit fontScale="925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endParaRPr lang="ru-RU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defRPr/>
            </a:pPr>
            <a:endParaRPr lang="ru-RU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defRPr/>
            </a:pPr>
            <a:r>
              <a:rPr lang="ru-RU" b="1" dirty="0" smtClean="0">
                <a:ln w="11430"/>
                <a:solidFill>
                  <a:srgbClr val="1B1BF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smtClean="0">
                <a:solidFill>
                  <a:srgbClr val="1B1BF5"/>
                </a:solidFill>
                <a:cs typeface="Times New Roman" pitchFamily="18" charset="0"/>
              </a:rPr>
              <a:t>Иглою огненной портной</a:t>
            </a:r>
          </a:p>
          <a:p>
            <a:pPr>
              <a:defRPr/>
            </a:pPr>
            <a:r>
              <a:rPr lang="ru-RU" b="1" dirty="0" smtClean="0">
                <a:solidFill>
                  <a:srgbClr val="1B1BF5"/>
                </a:solidFill>
                <a:cs typeface="Times New Roman" pitchFamily="18" charset="0"/>
              </a:rPr>
              <a:t>Шьёт кораблю</a:t>
            </a:r>
          </a:p>
          <a:p>
            <a:pPr>
              <a:defRPr/>
            </a:pPr>
            <a:r>
              <a:rPr lang="ru-RU" b="1" dirty="0" smtClean="0">
                <a:solidFill>
                  <a:srgbClr val="1B1BF5"/>
                </a:solidFill>
                <a:cs typeface="Times New Roman" pitchFamily="18" charset="0"/>
              </a:rPr>
              <a:t>Костюм стальной.</a:t>
            </a:r>
          </a:p>
          <a:p>
            <a:pPr>
              <a:defRPr/>
            </a:pPr>
            <a:endParaRPr lang="ru-RU" dirty="0" smtClean="0"/>
          </a:p>
          <a:p>
            <a:pPr algn="l">
              <a:defRPr/>
            </a:pPr>
            <a:endParaRPr lang="ru-RU" b="1" dirty="0">
              <a:ln w="11430"/>
              <a:solidFill>
                <a:srgbClr val="1B1BF5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9702" name="Рисунок 10" descr="898968_svarschik-p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657600"/>
            <a:ext cx="13716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703091" y="485465"/>
            <a:ext cx="4357718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000" b="1" dirty="0">
                <a:ln w="11430">
                  <a:solidFill>
                    <a:srgbClr val="C00000"/>
                  </a:solidFill>
                </a:ln>
                <a:solidFill>
                  <a:srgbClr val="D81AB4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Электросварщик</a:t>
            </a:r>
          </a:p>
        </p:txBody>
      </p:sp>
    </p:spTree>
    <p:extLst>
      <p:ext uri="{BB962C8B-B14F-4D97-AF65-F5344CB8AC3E}">
        <p14:creationId xmlns:p14="http://schemas.microsoft.com/office/powerpoint/2010/main" val="2183416279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981200" y="838200"/>
            <a:ext cx="8229600" cy="57912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8000" dirty="0">
                <a:solidFill>
                  <a:srgbClr val="FFC000"/>
                </a:solidFill>
                <a:latin typeface="Comic Sans MS" pitchFamily="66" charset="0"/>
                <a:cs typeface="Aharoni" pitchFamily="2" charset="-79"/>
              </a:rPr>
              <a:t>«БЮРО НАХОДОК»</a:t>
            </a:r>
            <a:br>
              <a:rPr lang="ru-RU" sz="8000" dirty="0">
                <a:solidFill>
                  <a:srgbClr val="FFC000"/>
                </a:solidFill>
                <a:latin typeface="Comic Sans MS" pitchFamily="66" charset="0"/>
                <a:cs typeface="Aharoni" pitchFamily="2" charset="-79"/>
              </a:rPr>
            </a:br>
            <a:endParaRPr lang="ru-RU" sz="8000" dirty="0">
              <a:solidFill>
                <a:srgbClr val="FFC000"/>
              </a:solidFill>
              <a:latin typeface="Comic Sans MS" pitchFamily="66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00619443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304800"/>
            <a:ext cx="8610600" cy="6324600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 </a:t>
            </a:r>
            <a:r>
              <a:rPr lang="ru-RU" sz="2000" b="1" i="1" dirty="0"/>
              <a:t>КОЛЕСО</a:t>
            </a:r>
          </a:p>
          <a:p>
            <a:pPr eaLnBrk="1" hangingPunct="1">
              <a:defRPr/>
            </a:pPr>
            <a:r>
              <a:rPr lang="ru-RU" sz="2000" b="1" i="1" dirty="0">
                <a:latin typeface="SimSun-ExtB" pitchFamily="49" charset="-122"/>
              </a:rPr>
              <a:t>КИРПИЧ</a:t>
            </a:r>
          </a:p>
          <a:p>
            <a:pPr eaLnBrk="1" hangingPunct="1">
              <a:defRPr/>
            </a:pPr>
            <a:r>
              <a:rPr lang="ru-RU" sz="2000" b="1" i="1" dirty="0">
                <a:latin typeface="SimSun-ExtB" pitchFamily="49" charset="-122"/>
              </a:rPr>
              <a:t>ИГЛА-ТАБЛЕТКИ</a:t>
            </a:r>
          </a:p>
          <a:p>
            <a:pPr eaLnBrk="1" hangingPunct="1">
              <a:defRPr/>
            </a:pPr>
            <a:r>
              <a:rPr lang="ru-RU" sz="2000" b="1" i="1" dirty="0">
                <a:latin typeface="SimSun-ExtB" pitchFamily="49" charset="-122"/>
              </a:rPr>
              <a:t>НИТКИ</a:t>
            </a:r>
          </a:p>
          <a:p>
            <a:pPr eaLnBrk="1" hangingPunct="1">
              <a:defRPr/>
            </a:pPr>
            <a:r>
              <a:rPr lang="ru-RU" sz="2000" b="1" i="1" dirty="0">
                <a:latin typeface="SimSun-ExtB" pitchFamily="49" charset="-122"/>
              </a:rPr>
              <a:t>МУКА</a:t>
            </a:r>
          </a:p>
          <a:p>
            <a:pPr eaLnBrk="1" hangingPunct="1">
              <a:defRPr/>
            </a:pPr>
            <a:r>
              <a:rPr lang="ru-RU" sz="2000" b="1" i="1" dirty="0">
                <a:latin typeface="SimSun-ExtB" pitchFamily="49" charset="-122"/>
              </a:rPr>
              <a:t>МЕЛ</a:t>
            </a:r>
          </a:p>
          <a:p>
            <a:pPr eaLnBrk="1" hangingPunct="1">
              <a:defRPr/>
            </a:pPr>
            <a:r>
              <a:rPr lang="ru-RU" sz="2000" b="1" i="1" dirty="0">
                <a:latin typeface="SimSun-ExtB" pitchFamily="49" charset="-122"/>
              </a:rPr>
              <a:t>НОЖНИЦЫ</a:t>
            </a:r>
          </a:p>
          <a:p>
            <a:pPr eaLnBrk="1" hangingPunct="1">
              <a:defRPr/>
            </a:pPr>
            <a:endParaRPr lang="ru-RU" sz="2000" b="1" i="1" dirty="0">
              <a:latin typeface="SimSun-ExtB" pitchFamily="49" charset="-122"/>
            </a:endParaRPr>
          </a:p>
          <a:p>
            <a:pPr eaLnBrk="1" hangingPunct="1">
              <a:defRPr/>
            </a:pP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Водитель</a:t>
            </a:r>
          </a:p>
          <a:p>
            <a:pPr eaLnBrk="1" hangingPunct="1">
              <a:defRPr/>
            </a:pP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Каменщик, строитель</a:t>
            </a:r>
          </a:p>
          <a:p>
            <a:pPr eaLnBrk="1" hangingPunct="1">
              <a:defRPr/>
            </a:pP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Врач, доктор</a:t>
            </a:r>
          </a:p>
          <a:p>
            <a:pPr eaLnBrk="1" hangingPunct="1">
              <a:defRPr/>
            </a:pP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Портной, швея</a:t>
            </a:r>
          </a:p>
          <a:p>
            <a:pPr eaLnBrk="1" hangingPunct="1">
              <a:defRPr/>
            </a:pP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Повар, пекарь, кондитер</a:t>
            </a:r>
          </a:p>
          <a:p>
            <a:pPr eaLnBrk="1" hangingPunct="1">
              <a:defRPr/>
            </a:pP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Учитель, педагог</a:t>
            </a:r>
          </a:p>
          <a:p>
            <a:pPr eaLnBrk="1" hangingPunct="1">
              <a:defRPr/>
            </a:pP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Парикмахер</a:t>
            </a:r>
          </a:p>
          <a:p>
            <a:pPr eaLnBrk="1" hangingPunct="1">
              <a:defRPr/>
            </a:pP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753100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0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8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58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8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8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58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58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58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58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8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8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58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58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587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587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587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587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587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587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587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587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587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587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587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587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dirty="0">
                <a:solidFill>
                  <a:srgbClr val="FFC000"/>
                </a:solidFill>
                <a:latin typeface="Comic Sans MS" pitchFamily="66" charset="0"/>
                <a:ea typeface="FangSong" pitchFamily="49" charset="-122"/>
                <a:cs typeface="DokChampa" pitchFamily="34" charset="-34"/>
              </a:rPr>
              <a:t>«Строители»</a:t>
            </a:r>
          </a:p>
        </p:txBody>
      </p:sp>
      <p:pic>
        <p:nvPicPr>
          <p:cNvPr id="14339" name="Picture 5" descr="строитель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05400" y="2438400"/>
            <a:ext cx="2057400" cy="1866900"/>
          </a:xfrm>
          <a:effectLst>
            <a:outerShdw dist="107763" dir="13500000" algn="ctr" rotWithShape="0">
              <a:srgbClr val="660066">
                <a:alpha val="5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10119699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ru-RU" sz="4800" dirty="0">
                <a:solidFill>
                  <a:srgbClr val="FFC000"/>
                </a:solidFill>
                <a:latin typeface="Comic Sans MS" pitchFamily="66" charset="0"/>
                <a:cs typeface="Aharoni" pitchFamily="2" charset="-79"/>
              </a:rPr>
              <a:t>«Лишний инструмент»</a:t>
            </a:r>
          </a:p>
        </p:txBody>
      </p:sp>
      <p:pic>
        <p:nvPicPr>
          <p:cNvPr id="6" name="Picture 4" descr="C16-3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10200" y="2362201"/>
            <a:ext cx="1600200" cy="1457325"/>
          </a:xfrm>
          <a:noFill/>
        </p:spPr>
      </p:pic>
    </p:spTree>
    <p:extLst>
      <p:ext uri="{BB962C8B-B14F-4D97-AF65-F5344CB8AC3E}">
        <p14:creationId xmlns:p14="http://schemas.microsoft.com/office/powerpoint/2010/main" val="140343364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>
          <a:xfrm>
            <a:off x="1676400" y="381000"/>
            <a:ext cx="8991600" cy="61722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ru-RU" b="1" dirty="0"/>
              <a:t>К</a:t>
            </a:r>
            <a:r>
              <a:rPr lang="ru-RU" b="1" dirty="0" smtClean="0"/>
              <a:t>исть- клей- линейка- спица- ножницы</a:t>
            </a:r>
          </a:p>
          <a:p>
            <a:pPr marL="609600" indent="-609600" eaLnBrk="1" hangingPunct="1">
              <a:buNone/>
              <a:defRPr/>
            </a:pPr>
            <a:r>
              <a:rPr lang="ru-RU" dirty="0" smtClean="0"/>
              <a:t>                                                  </a:t>
            </a:r>
            <a:r>
              <a:rPr lang="ru-RU" b="1" i="1" u="sng" dirty="0" smtClean="0"/>
              <a:t>спица</a:t>
            </a:r>
          </a:p>
          <a:p>
            <a:pPr marL="609600" indent="-609600" eaLnBrk="1" hangingPunct="1">
              <a:buNone/>
              <a:defRPr/>
            </a:pPr>
            <a:r>
              <a:rPr lang="ru-RU" sz="2000" dirty="0"/>
              <a:t>2)</a:t>
            </a:r>
            <a:r>
              <a:rPr lang="ru-RU" dirty="0" smtClean="0"/>
              <a:t>    </a:t>
            </a:r>
            <a:r>
              <a:rPr lang="ru-RU" sz="2400" b="1" dirty="0"/>
              <a:t>Игла –нитки –гвоздь –напёрсток – сантиметровая лента</a:t>
            </a:r>
          </a:p>
          <a:p>
            <a:pPr marL="609600" indent="-609600" eaLnBrk="1" hangingPunct="1">
              <a:buNone/>
              <a:defRPr/>
            </a:pPr>
            <a:r>
              <a:rPr lang="ru-RU" sz="2400" b="1" dirty="0"/>
              <a:t>                                                           </a:t>
            </a:r>
            <a:r>
              <a:rPr lang="ru-RU" sz="2400" b="1" i="1" u="sng" dirty="0"/>
              <a:t>гвоздь</a:t>
            </a:r>
          </a:p>
          <a:p>
            <a:pPr marL="609600" indent="-609600" eaLnBrk="1" hangingPunct="1">
              <a:buNone/>
              <a:defRPr/>
            </a:pPr>
            <a:r>
              <a:rPr lang="ru-RU" sz="2400" dirty="0"/>
              <a:t>3</a:t>
            </a:r>
            <a:r>
              <a:rPr lang="ru-RU" sz="2400" b="1" dirty="0"/>
              <a:t>)     </a:t>
            </a:r>
            <a:r>
              <a:rPr lang="ru-RU" b="1" dirty="0" smtClean="0"/>
              <a:t>Кастрюля –ложка –тёрка –крючок</a:t>
            </a:r>
          </a:p>
          <a:p>
            <a:pPr marL="609600" indent="-609600" eaLnBrk="1" hangingPunct="1">
              <a:buNone/>
              <a:defRPr/>
            </a:pPr>
            <a:r>
              <a:rPr lang="ru-RU" b="1" dirty="0" smtClean="0"/>
              <a:t>                                                  </a:t>
            </a:r>
            <a:r>
              <a:rPr lang="ru-RU" sz="2400" b="1" i="1" u="sng" dirty="0"/>
              <a:t>крючок</a:t>
            </a:r>
          </a:p>
          <a:p>
            <a:pPr marL="609600" indent="-609600" eaLnBrk="1" hangingPunct="1">
              <a:buNone/>
              <a:defRPr/>
            </a:pPr>
            <a:r>
              <a:rPr lang="ru-RU" dirty="0"/>
              <a:t>4</a:t>
            </a:r>
            <a:r>
              <a:rPr lang="ru-RU" b="1" dirty="0" smtClean="0"/>
              <a:t>)    Пряжа –нож –спицы –ножницы</a:t>
            </a:r>
          </a:p>
          <a:p>
            <a:pPr marL="609600" indent="-609600" eaLnBrk="1" hangingPunct="1">
              <a:buNone/>
              <a:defRPr/>
            </a:pPr>
            <a:r>
              <a:rPr lang="ru-RU" dirty="0" smtClean="0"/>
              <a:t>                                                 </a:t>
            </a:r>
            <a:r>
              <a:rPr lang="ru-RU" b="1" i="1" u="sng" dirty="0" smtClean="0"/>
              <a:t> нож</a:t>
            </a:r>
            <a:endParaRPr lang="ru-RU" dirty="0" smtClean="0"/>
          </a:p>
          <a:p>
            <a:pPr marL="609600" indent="-609600" eaLnBrk="1" hangingPunct="1">
              <a:buFont typeface="Wingdings" pitchFamily="2" charset="2"/>
              <a:buAutoNum type="arabicParenR" startAt="5"/>
              <a:defRPr/>
            </a:pPr>
            <a:r>
              <a:rPr lang="ru-RU" b="1" dirty="0" smtClean="0"/>
              <a:t>Фен – ножницы – клей – расчёска </a:t>
            </a:r>
          </a:p>
          <a:p>
            <a:pPr marL="0" indent="0" eaLnBrk="1" hangingPunct="1">
              <a:buNone/>
              <a:defRPr/>
            </a:pPr>
            <a:r>
              <a:rPr lang="ru-RU" dirty="0"/>
              <a:t> </a:t>
            </a:r>
            <a:r>
              <a:rPr lang="ru-RU" dirty="0" smtClean="0"/>
              <a:t>                                                </a:t>
            </a:r>
            <a:r>
              <a:rPr lang="ru-RU" b="1" i="1" u="sng" dirty="0"/>
              <a:t> </a:t>
            </a:r>
            <a:r>
              <a:rPr lang="ru-RU" b="1" i="1" u="sng" dirty="0" smtClean="0"/>
              <a:t>клей</a:t>
            </a:r>
            <a:endParaRPr lang="ru-RU" b="1" i="1" dirty="0" smtClean="0"/>
          </a:p>
        </p:txBody>
      </p:sp>
    </p:spTree>
    <p:extLst>
      <p:ext uri="{BB962C8B-B14F-4D97-AF65-F5344CB8AC3E}">
        <p14:creationId xmlns:p14="http://schemas.microsoft.com/office/powerpoint/2010/main" val="1817210699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85" decel="100000"/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385" decel="100000"/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385" fill="hold"/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385" fill="hold"/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250"/>
                                        <p:tgtEl>
                                          <p:spTgt spid="152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250"/>
                                        <p:tgtEl>
                                          <p:spTgt spid="152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250"/>
                                        <p:tgtEl>
                                          <p:spTgt spid="152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nodeType="clickEffect">
                                  <p:stCondLst>
                                    <p:cond delay="2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250"/>
                                        <p:tgtEl>
                                          <p:spTgt spid="152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250"/>
                                        <p:tgtEl>
                                          <p:spTgt spid="152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250"/>
                                        <p:tgtEl>
                                          <p:spTgt spid="152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4800" dirty="0">
                <a:solidFill>
                  <a:srgbClr val="FFC000"/>
                </a:solidFill>
                <a:latin typeface="Comic Sans MS" pitchFamily="66" charset="0"/>
                <a:cs typeface="Times New Roman" pitchFamily="18" charset="0"/>
              </a:rPr>
              <a:t>«</a:t>
            </a:r>
            <a:r>
              <a:rPr lang="ru-RU" sz="4800" dirty="0" err="1">
                <a:solidFill>
                  <a:srgbClr val="FFC000"/>
                </a:solidFill>
                <a:latin typeface="Comic Sans MS" pitchFamily="66" charset="0"/>
                <a:cs typeface="Times New Roman" pitchFamily="18" charset="0"/>
              </a:rPr>
              <a:t>Физминутка</a:t>
            </a:r>
            <a:r>
              <a:rPr lang="ru-RU" sz="4800" dirty="0">
                <a:solidFill>
                  <a:srgbClr val="FFC000"/>
                </a:solidFill>
                <a:latin typeface="Comic Sans MS" pitchFamily="66" charset="0"/>
                <a:cs typeface="Times New Roman" pitchFamily="18" charset="0"/>
              </a:rPr>
              <a:t>»</a:t>
            </a:r>
          </a:p>
        </p:txBody>
      </p:sp>
      <p:sp>
        <p:nvSpPr>
          <p:cNvPr id="34819" name="Объект 2"/>
          <p:cNvSpPr>
            <a:spLocks noGrp="1"/>
          </p:cNvSpPr>
          <p:nvPr>
            <p:ph idx="1"/>
          </p:nvPr>
        </p:nvSpPr>
        <p:spPr>
          <a:xfrm>
            <a:off x="1981200" y="2286001"/>
            <a:ext cx="8229600" cy="4022725"/>
          </a:xfrm>
        </p:spPr>
        <p:txBody>
          <a:bodyPr/>
          <a:lstStyle/>
          <a:p>
            <a:pPr eaLnBrk="1" hangingPunct="1"/>
            <a:r>
              <a:rPr lang="ru-RU" altLang="ru-RU" sz="3200" b="1">
                <a:solidFill>
                  <a:srgbClr val="FFFFCC"/>
                </a:solidFill>
              </a:rPr>
              <a:t>-Как делает шофёр?</a:t>
            </a:r>
          </a:p>
          <a:p>
            <a:pPr eaLnBrk="1" hangingPunct="1"/>
            <a:r>
              <a:rPr lang="ru-RU" altLang="ru-RU" sz="3200" b="1">
                <a:solidFill>
                  <a:srgbClr val="FFFFCC"/>
                </a:solidFill>
              </a:rPr>
              <a:t>-Как делает повар?</a:t>
            </a:r>
          </a:p>
          <a:p>
            <a:pPr eaLnBrk="1" hangingPunct="1"/>
            <a:r>
              <a:rPr lang="ru-RU" altLang="ru-RU" sz="3200" b="1">
                <a:solidFill>
                  <a:srgbClr val="FFFFCC"/>
                </a:solidFill>
              </a:rPr>
              <a:t>-Как делает маляр?</a:t>
            </a:r>
          </a:p>
          <a:p>
            <a:pPr eaLnBrk="1" hangingPunct="1"/>
            <a:r>
              <a:rPr lang="ru-RU" altLang="ru-RU" sz="3200" b="1">
                <a:solidFill>
                  <a:srgbClr val="FFFFCC"/>
                </a:solidFill>
              </a:rPr>
              <a:t>-Как делает парикмахер?</a:t>
            </a:r>
          </a:p>
          <a:p>
            <a:pPr eaLnBrk="1" hangingPunct="1"/>
            <a:r>
              <a:rPr lang="ru-RU" altLang="ru-RU" sz="3200" b="1">
                <a:solidFill>
                  <a:srgbClr val="FFFFCC"/>
                </a:solidFill>
              </a:rPr>
              <a:t>-Как делает пианист?</a:t>
            </a:r>
          </a:p>
          <a:p>
            <a:pPr eaLnBrk="1" hangingPunct="1"/>
            <a:r>
              <a:rPr lang="ru-RU" altLang="ru-RU" sz="3200" b="1">
                <a:solidFill>
                  <a:srgbClr val="FFFFCC"/>
                </a:solidFill>
              </a:rPr>
              <a:t>-Как делает дворник?</a:t>
            </a:r>
          </a:p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825951625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4983162"/>
          </a:xfrm>
        </p:spPr>
        <p:txBody>
          <a:bodyPr/>
          <a:lstStyle/>
          <a:p>
            <a:pPr>
              <a:defRPr/>
            </a:pPr>
            <a:r>
              <a:rPr lang="ru-RU" sz="8000" dirty="0">
                <a:solidFill>
                  <a:srgbClr val="FFC000"/>
                </a:solidFill>
                <a:latin typeface="Comic Sans MS" panose="030F0702030302020204" pitchFamily="66" charset="0"/>
              </a:rPr>
              <a:t>«Кроссворд»</a:t>
            </a:r>
          </a:p>
        </p:txBody>
      </p:sp>
    </p:spTree>
    <p:extLst>
      <p:ext uri="{BB962C8B-B14F-4D97-AF65-F5344CB8AC3E}">
        <p14:creationId xmlns:p14="http://schemas.microsoft.com/office/powerpoint/2010/main" val="2832974148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1524000" y="0"/>
            <a:ext cx="9144000" cy="6858000"/>
          </a:xfrm>
          <a:prstGeom prst="frame">
            <a:avLst>
              <a:gd name="adj1" fmla="val 2008"/>
            </a:avLst>
          </a:prstGeom>
          <a:solidFill>
            <a:srgbClr val="17ED2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381620" y="357166"/>
            <a:ext cx="428628" cy="428628"/>
          </a:xfrm>
          <a:prstGeom prst="rect">
            <a:avLst/>
          </a:prstGeom>
          <a:solidFill>
            <a:srgbClr val="D81AB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881818" y="357166"/>
            <a:ext cx="428628" cy="428628"/>
          </a:xfrm>
          <a:prstGeom prst="rect">
            <a:avLst/>
          </a:prstGeom>
          <a:solidFill>
            <a:srgbClr val="1FC71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381752" y="357166"/>
            <a:ext cx="428628" cy="428628"/>
          </a:xfrm>
          <a:prstGeom prst="rect">
            <a:avLst/>
          </a:prstGeom>
          <a:solidFill>
            <a:srgbClr val="1FC71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881686" y="357166"/>
            <a:ext cx="428628" cy="428628"/>
          </a:xfrm>
          <a:prstGeom prst="rect">
            <a:avLst/>
          </a:prstGeom>
          <a:solidFill>
            <a:srgbClr val="D81AB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381884" y="357166"/>
            <a:ext cx="428628" cy="428628"/>
          </a:xfrm>
          <a:prstGeom prst="rect">
            <a:avLst/>
          </a:prstGeom>
          <a:solidFill>
            <a:srgbClr val="1FC71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881950" y="357166"/>
            <a:ext cx="428628" cy="428628"/>
          </a:xfrm>
          <a:prstGeom prst="rect">
            <a:avLst/>
          </a:prstGeom>
          <a:solidFill>
            <a:srgbClr val="1FC71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382016" y="357166"/>
            <a:ext cx="428628" cy="428628"/>
          </a:xfrm>
          <a:prstGeom prst="rect">
            <a:avLst/>
          </a:prstGeom>
          <a:solidFill>
            <a:srgbClr val="1FC71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738563" y="5000625"/>
            <a:ext cx="5357812" cy="1500188"/>
          </a:xfrm>
          <a:prstGeom prst="roundRect">
            <a:avLst/>
          </a:prstGeom>
          <a:solidFill>
            <a:srgbClr val="30CA24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  <a:t>Лихачу прикажет «Стой!»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  <a:t>На дороге…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8882082" y="357166"/>
            <a:ext cx="428628" cy="428628"/>
          </a:xfrm>
          <a:prstGeom prst="rect">
            <a:avLst/>
          </a:prstGeom>
          <a:solidFill>
            <a:srgbClr val="1FC71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9382148" y="357166"/>
            <a:ext cx="428628" cy="428628"/>
          </a:xfrm>
          <a:prstGeom prst="rect">
            <a:avLst/>
          </a:prstGeom>
          <a:solidFill>
            <a:srgbClr val="1FC71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6381751" y="4357689"/>
            <a:ext cx="428625" cy="428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itchFamily="18" charset="0"/>
              </a:rPr>
              <a:t>П</a:t>
            </a:r>
          </a:p>
        </p:txBody>
      </p:sp>
      <p:grpSp>
        <p:nvGrpSpPr>
          <p:cNvPr id="50" name="Группа 49"/>
          <p:cNvGrpSpPr>
            <a:grpSpLocks/>
          </p:cNvGrpSpPr>
          <p:nvPr/>
        </p:nvGrpSpPr>
        <p:grpSpPr bwMode="auto">
          <a:xfrm>
            <a:off x="5881688" y="357189"/>
            <a:ext cx="3929062" cy="428625"/>
            <a:chOff x="4357686" y="357166"/>
            <a:chExt cx="3929090" cy="428628"/>
          </a:xfrm>
        </p:grpSpPr>
        <p:sp>
          <p:nvSpPr>
            <p:cNvPr id="39" name="Прямоугольник 38"/>
            <p:cNvSpPr/>
            <p:nvPr/>
          </p:nvSpPr>
          <p:spPr>
            <a:xfrm>
              <a:off x="4357686" y="357166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П</a:t>
              </a:r>
            </a:p>
          </p:txBody>
        </p:sp>
        <p:sp>
          <p:nvSpPr>
            <p:cNvPr id="43" name="Прямоугольник 42"/>
            <p:cNvSpPr/>
            <p:nvPr/>
          </p:nvSpPr>
          <p:spPr>
            <a:xfrm>
              <a:off x="4857752" y="357166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О</a:t>
              </a:r>
            </a:p>
          </p:txBody>
        </p:sp>
        <p:sp>
          <p:nvSpPr>
            <p:cNvPr id="44" name="Прямоугольник 43"/>
            <p:cNvSpPr/>
            <p:nvPr/>
          </p:nvSpPr>
          <p:spPr>
            <a:xfrm>
              <a:off x="5357818" y="357166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С</a:t>
              </a:r>
            </a:p>
          </p:txBody>
        </p:sp>
        <p:sp>
          <p:nvSpPr>
            <p:cNvPr id="45" name="Прямоугольник 44"/>
            <p:cNvSpPr/>
            <p:nvPr/>
          </p:nvSpPr>
          <p:spPr>
            <a:xfrm>
              <a:off x="6357950" y="357166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О</a:t>
              </a:r>
            </a:p>
          </p:txBody>
        </p:sp>
        <p:sp>
          <p:nvSpPr>
            <p:cNvPr id="46" name="Прямоугольник 45"/>
            <p:cNvSpPr/>
            <p:nvPr/>
          </p:nvSpPr>
          <p:spPr>
            <a:xfrm>
              <a:off x="5857884" y="357166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Т</a:t>
              </a:r>
            </a:p>
          </p:txBody>
        </p:sp>
        <p:sp>
          <p:nvSpPr>
            <p:cNvPr id="47" name="Прямоугольник 46"/>
            <p:cNvSpPr/>
            <p:nvPr/>
          </p:nvSpPr>
          <p:spPr>
            <a:xfrm>
              <a:off x="6858016" y="357166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В</a:t>
              </a:r>
            </a:p>
          </p:txBody>
        </p:sp>
        <p:sp>
          <p:nvSpPr>
            <p:cNvPr id="48" name="Прямоугольник 47"/>
            <p:cNvSpPr/>
            <p:nvPr/>
          </p:nvSpPr>
          <p:spPr>
            <a:xfrm>
              <a:off x="7358082" y="357166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О</a:t>
              </a:r>
            </a:p>
          </p:txBody>
        </p:sp>
        <p:sp>
          <p:nvSpPr>
            <p:cNvPr id="49" name="Прямоугольник 48"/>
            <p:cNvSpPr/>
            <p:nvPr/>
          </p:nvSpPr>
          <p:spPr>
            <a:xfrm>
              <a:off x="7858148" y="357166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Й</a:t>
              </a:r>
            </a:p>
          </p:txBody>
        </p:sp>
      </p:grpSp>
      <p:sp>
        <p:nvSpPr>
          <p:cNvPr id="52" name="Прямоугольник 51"/>
          <p:cNvSpPr/>
          <p:nvPr/>
        </p:nvSpPr>
        <p:spPr>
          <a:xfrm>
            <a:off x="4881554" y="857232"/>
            <a:ext cx="428628" cy="428628"/>
          </a:xfrm>
          <a:prstGeom prst="rect">
            <a:avLst/>
          </a:prstGeom>
          <a:solidFill>
            <a:srgbClr val="D81AB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9382148" y="1357298"/>
            <a:ext cx="428628" cy="428628"/>
          </a:xfrm>
          <a:prstGeom prst="rect">
            <a:avLst/>
          </a:prstGeom>
          <a:solidFill>
            <a:srgbClr val="1FC71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5881686" y="857232"/>
            <a:ext cx="428628" cy="428628"/>
          </a:xfrm>
          <a:prstGeom prst="rect">
            <a:avLst/>
          </a:prstGeom>
          <a:solidFill>
            <a:srgbClr val="D81AB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5381620" y="857232"/>
            <a:ext cx="428628" cy="428628"/>
          </a:xfrm>
          <a:prstGeom prst="rect">
            <a:avLst/>
          </a:prstGeom>
          <a:solidFill>
            <a:srgbClr val="1FC71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6881818" y="857232"/>
            <a:ext cx="428628" cy="428628"/>
          </a:xfrm>
          <a:prstGeom prst="rect">
            <a:avLst/>
          </a:prstGeom>
          <a:solidFill>
            <a:srgbClr val="1FC71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6381752" y="857232"/>
            <a:ext cx="428628" cy="428628"/>
          </a:xfrm>
          <a:prstGeom prst="rect">
            <a:avLst/>
          </a:prstGeom>
          <a:solidFill>
            <a:srgbClr val="1FC71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3952876" y="5143500"/>
            <a:ext cx="5643563" cy="1500188"/>
          </a:xfrm>
          <a:prstGeom prst="roundRect">
            <a:avLst/>
          </a:prstGeom>
          <a:solidFill>
            <a:srgbClr val="30CA24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  <a:t>Кто в дни болезней всех полезней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  <a:t>И лечит нас от всех болезней?</a:t>
            </a:r>
          </a:p>
        </p:txBody>
      </p:sp>
      <p:grpSp>
        <p:nvGrpSpPr>
          <p:cNvPr id="64" name="Группа 63"/>
          <p:cNvGrpSpPr>
            <a:grpSpLocks/>
          </p:cNvGrpSpPr>
          <p:nvPr/>
        </p:nvGrpSpPr>
        <p:grpSpPr bwMode="auto">
          <a:xfrm>
            <a:off x="5381626" y="857251"/>
            <a:ext cx="1928813" cy="428625"/>
            <a:chOff x="3857620" y="857232"/>
            <a:chExt cx="1928826" cy="428628"/>
          </a:xfrm>
        </p:grpSpPr>
        <p:sp>
          <p:nvSpPr>
            <p:cNvPr id="60" name="Прямоугольник 59"/>
            <p:cNvSpPr/>
            <p:nvPr/>
          </p:nvSpPr>
          <p:spPr>
            <a:xfrm>
              <a:off x="3857620" y="857232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В</a:t>
              </a:r>
            </a:p>
          </p:txBody>
        </p:sp>
        <p:sp>
          <p:nvSpPr>
            <p:cNvPr id="61" name="Прямоугольник 60"/>
            <p:cNvSpPr/>
            <p:nvPr/>
          </p:nvSpPr>
          <p:spPr>
            <a:xfrm>
              <a:off x="5357818" y="857232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Ч</a:t>
              </a:r>
            </a:p>
          </p:txBody>
        </p:sp>
        <p:sp>
          <p:nvSpPr>
            <p:cNvPr id="62" name="Прямоугольник 61"/>
            <p:cNvSpPr/>
            <p:nvPr/>
          </p:nvSpPr>
          <p:spPr>
            <a:xfrm>
              <a:off x="4357686" y="857232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Р</a:t>
              </a:r>
            </a:p>
          </p:txBody>
        </p:sp>
        <p:sp>
          <p:nvSpPr>
            <p:cNvPr id="63" name="Прямоугольник 62"/>
            <p:cNvSpPr/>
            <p:nvPr/>
          </p:nvSpPr>
          <p:spPr>
            <a:xfrm>
              <a:off x="4857752" y="857232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А</a:t>
              </a:r>
            </a:p>
          </p:txBody>
        </p:sp>
      </p:grpSp>
      <p:sp>
        <p:nvSpPr>
          <p:cNvPr id="66" name="Прямоугольник 65"/>
          <p:cNvSpPr/>
          <p:nvPr/>
        </p:nvSpPr>
        <p:spPr>
          <a:xfrm>
            <a:off x="6881818" y="2857496"/>
            <a:ext cx="428628" cy="428628"/>
          </a:xfrm>
          <a:prstGeom prst="rect">
            <a:avLst/>
          </a:prstGeom>
          <a:solidFill>
            <a:srgbClr val="1FC71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7381884" y="2857496"/>
            <a:ext cx="428628" cy="428628"/>
          </a:xfrm>
          <a:prstGeom prst="rect">
            <a:avLst/>
          </a:prstGeom>
          <a:solidFill>
            <a:srgbClr val="1FC71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9882214" y="2857496"/>
            <a:ext cx="428628" cy="428628"/>
          </a:xfrm>
          <a:prstGeom prst="rect">
            <a:avLst/>
          </a:prstGeom>
          <a:solidFill>
            <a:srgbClr val="1FC71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7881950" y="2857496"/>
            <a:ext cx="428628" cy="428628"/>
          </a:xfrm>
          <a:prstGeom prst="rect">
            <a:avLst/>
          </a:prstGeom>
          <a:solidFill>
            <a:srgbClr val="1FC71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5881686" y="3857628"/>
            <a:ext cx="428628" cy="428628"/>
          </a:xfrm>
          <a:prstGeom prst="rect">
            <a:avLst/>
          </a:prstGeom>
          <a:solidFill>
            <a:srgbClr val="D81AB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5881686" y="4357694"/>
            <a:ext cx="428628" cy="428628"/>
          </a:xfrm>
          <a:prstGeom prst="rect">
            <a:avLst/>
          </a:prstGeom>
          <a:solidFill>
            <a:srgbClr val="D81AB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4881554" y="1357298"/>
            <a:ext cx="428628" cy="428628"/>
          </a:xfrm>
          <a:prstGeom prst="rect">
            <a:avLst/>
          </a:prstGeom>
          <a:solidFill>
            <a:srgbClr val="D81AB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4381488" y="1857364"/>
            <a:ext cx="428628" cy="428628"/>
          </a:xfrm>
          <a:prstGeom prst="rect">
            <a:avLst/>
          </a:prstGeom>
          <a:solidFill>
            <a:srgbClr val="D81AB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74" name="Прямоугольник 73"/>
          <p:cNvSpPr/>
          <p:nvPr/>
        </p:nvSpPr>
        <p:spPr>
          <a:xfrm>
            <a:off x="3881422" y="3857628"/>
            <a:ext cx="428628" cy="428628"/>
          </a:xfrm>
          <a:prstGeom prst="rect">
            <a:avLst/>
          </a:prstGeom>
          <a:solidFill>
            <a:srgbClr val="D81AB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75" name="Прямоугольник 74"/>
          <p:cNvSpPr/>
          <p:nvPr/>
        </p:nvSpPr>
        <p:spPr>
          <a:xfrm>
            <a:off x="6381752" y="1357298"/>
            <a:ext cx="428628" cy="428628"/>
          </a:xfrm>
          <a:prstGeom prst="rect">
            <a:avLst/>
          </a:prstGeom>
          <a:solidFill>
            <a:srgbClr val="1FC71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5381620" y="1357298"/>
            <a:ext cx="428628" cy="428628"/>
          </a:xfrm>
          <a:prstGeom prst="rect">
            <a:avLst/>
          </a:prstGeom>
          <a:solidFill>
            <a:srgbClr val="1FC71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7381884" y="1357298"/>
            <a:ext cx="428628" cy="428628"/>
          </a:xfrm>
          <a:prstGeom prst="rect">
            <a:avLst/>
          </a:prstGeom>
          <a:solidFill>
            <a:srgbClr val="1FC71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6881818" y="1357298"/>
            <a:ext cx="428628" cy="428628"/>
          </a:xfrm>
          <a:prstGeom prst="rect">
            <a:avLst/>
          </a:prstGeom>
          <a:solidFill>
            <a:srgbClr val="1FC71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8882082" y="1357298"/>
            <a:ext cx="428628" cy="428628"/>
          </a:xfrm>
          <a:prstGeom prst="rect">
            <a:avLst/>
          </a:prstGeom>
          <a:solidFill>
            <a:srgbClr val="1FC71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8382016" y="1357298"/>
            <a:ext cx="428628" cy="428628"/>
          </a:xfrm>
          <a:prstGeom prst="rect">
            <a:avLst/>
          </a:prstGeom>
          <a:solidFill>
            <a:srgbClr val="1FC71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4881554" y="1857364"/>
            <a:ext cx="428628" cy="428628"/>
          </a:xfrm>
          <a:prstGeom prst="rect">
            <a:avLst/>
          </a:prstGeom>
          <a:solidFill>
            <a:srgbClr val="1FC71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6381752" y="1857364"/>
            <a:ext cx="428628" cy="428628"/>
          </a:xfrm>
          <a:prstGeom prst="rect">
            <a:avLst/>
          </a:prstGeom>
          <a:solidFill>
            <a:srgbClr val="1FC71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5381620" y="1857364"/>
            <a:ext cx="428628" cy="428628"/>
          </a:xfrm>
          <a:prstGeom prst="rect">
            <a:avLst/>
          </a:prstGeom>
          <a:solidFill>
            <a:srgbClr val="1FC71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6881818" y="1857364"/>
            <a:ext cx="428628" cy="428628"/>
          </a:xfrm>
          <a:prstGeom prst="rect">
            <a:avLst/>
          </a:prstGeom>
          <a:solidFill>
            <a:srgbClr val="1FC71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6381752" y="2357430"/>
            <a:ext cx="428628" cy="428628"/>
          </a:xfrm>
          <a:prstGeom prst="rect">
            <a:avLst/>
          </a:prstGeom>
          <a:solidFill>
            <a:srgbClr val="1FC71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6881818" y="2357430"/>
            <a:ext cx="428628" cy="428628"/>
          </a:xfrm>
          <a:prstGeom prst="rect">
            <a:avLst/>
          </a:prstGeom>
          <a:solidFill>
            <a:srgbClr val="1FC71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4881554" y="2357430"/>
            <a:ext cx="428628" cy="428628"/>
          </a:xfrm>
          <a:prstGeom prst="rect">
            <a:avLst/>
          </a:prstGeom>
          <a:solidFill>
            <a:srgbClr val="1FC71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5381620" y="2357430"/>
            <a:ext cx="428628" cy="428628"/>
          </a:xfrm>
          <a:prstGeom prst="rect">
            <a:avLst/>
          </a:prstGeom>
          <a:solidFill>
            <a:srgbClr val="1FC71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3881422" y="2357430"/>
            <a:ext cx="428628" cy="428628"/>
          </a:xfrm>
          <a:prstGeom prst="rect">
            <a:avLst/>
          </a:prstGeom>
          <a:solidFill>
            <a:srgbClr val="1FC71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4381488" y="2357430"/>
            <a:ext cx="428628" cy="428628"/>
          </a:xfrm>
          <a:prstGeom prst="rect">
            <a:avLst/>
          </a:prstGeom>
          <a:solidFill>
            <a:srgbClr val="1FC71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6881818" y="3357562"/>
            <a:ext cx="428628" cy="428628"/>
          </a:xfrm>
          <a:prstGeom prst="rect">
            <a:avLst/>
          </a:prstGeom>
          <a:solidFill>
            <a:srgbClr val="1FC71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3381356" y="2357430"/>
            <a:ext cx="428628" cy="428628"/>
          </a:xfrm>
          <a:prstGeom prst="rect">
            <a:avLst/>
          </a:prstGeom>
          <a:solidFill>
            <a:srgbClr val="D81AB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94" name="Прямоугольник 93"/>
          <p:cNvSpPr/>
          <p:nvPr/>
        </p:nvSpPr>
        <p:spPr>
          <a:xfrm>
            <a:off x="5381620" y="2857496"/>
            <a:ext cx="428628" cy="428628"/>
          </a:xfrm>
          <a:prstGeom prst="rect">
            <a:avLst/>
          </a:prstGeom>
          <a:solidFill>
            <a:srgbClr val="D81AB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95" name="Прямоугольник 94"/>
          <p:cNvSpPr/>
          <p:nvPr/>
        </p:nvSpPr>
        <p:spPr>
          <a:xfrm>
            <a:off x="9382148" y="2857496"/>
            <a:ext cx="428628" cy="428628"/>
          </a:xfrm>
          <a:prstGeom prst="rect">
            <a:avLst/>
          </a:prstGeom>
          <a:solidFill>
            <a:srgbClr val="1FC71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6381752" y="2857496"/>
            <a:ext cx="428628" cy="428628"/>
          </a:xfrm>
          <a:prstGeom prst="rect">
            <a:avLst/>
          </a:prstGeom>
          <a:solidFill>
            <a:srgbClr val="1FC71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8382016" y="2857496"/>
            <a:ext cx="428628" cy="428628"/>
          </a:xfrm>
          <a:prstGeom prst="rect">
            <a:avLst/>
          </a:prstGeom>
          <a:solidFill>
            <a:srgbClr val="1FC71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8882082" y="2857496"/>
            <a:ext cx="428628" cy="428628"/>
          </a:xfrm>
          <a:prstGeom prst="rect">
            <a:avLst/>
          </a:prstGeom>
          <a:solidFill>
            <a:srgbClr val="1FC71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5381620" y="3857628"/>
            <a:ext cx="428628" cy="428628"/>
          </a:xfrm>
          <a:prstGeom prst="rect">
            <a:avLst/>
          </a:prstGeom>
          <a:solidFill>
            <a:srgbClr val="1FC71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6381752" y="3357562"/>
            <a:ext cx="428628" cy="428628"/>
          </a:xfrm>
          <a:prstGeom prst="rect">
            <a:avLst/>
          </a:prstGeom>
          <a:solidFill>
            <a:srgbClr val="1FC71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5881686" y="1857364"/>
            <a:ext cx="428628" cy="428628"/>
          </a:xfrm>
          <a:prstGeom prst="rect">
            <a:avLst/>
          </a:prstGeom>
          <a:solidFill>
            <a:srgbClr val="D81AB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8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5881686" y="2357430"/>
            <a:ext cx="428628" cy="428628"/>
          </a:xfrm>
          <a:prstGeom prst="rect">
            <a:avLst/>
          </a:prstGeom>
          <a:solidFill>
            <a:srgbClr val="D81AB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8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5881686" y="2857496"/>
            <a:ext cx="428628" cy="428628"/>
          </a:xfrm>
          <a:prstGeom prst="rect">
            <a:avLst/>
          </a:prstGeom>
          <a:solidFill>
            <a:srgbClr val="D81AB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8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5881686" y="3357562"/>
            <a:ext cx="428628" cy="428628"/>
          </a:xfrm>
          <a:prstGeom prst="rect">
            <a:avLst/>
          </a:prstGeom>
          <a:solidFill>
            <a:srgbClr val="D81AB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8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5881689" y="1357314"/>
            <a:ext cx="428625" cy="428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itchFamily="18" charset="0"/>
              </a:rPr>
              <a:t>О</a:t>
            </a:r>
          </a:p>
        </p:txBody>
      </p:sp>
      <p:sp>
        <p:nvSpPr>
          <p:cNvPr id="112" name="Прямоугольник 111"/>
          <p:cNvSpPr/>
          <p:nvPr/>
        </p:nvSpPr>
        <p:spPr>
          <a:xfrm>
            <a:off x="7881939" y="1357314"/>
            <a:ext cx="428625" cy="428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itchFamily="18" charset="0"/>
              </a:rPr>
              <a:t>Й</a:t>
            </a:r>
          </a:p>
        </p:txBody>
      </p:sp>
      <p:sp>
        <p:nvSpPr>
          <p:cNvPr id="77" name="Прямоугольник 76"/>
          <p:cNvSpPr/>
          <p:nvPr/>
        </p:nvSpPr>
        <p:spPr>
          <a:xfrm>
            <a:off x="7881950" y="1357298"/>
            <a:ext cx="428628" cy="428628"/>
          </a:xfrm>
          <a:prstGeom prst="rect">
            <a:avLst/>
          </a:prstGeom>
          <a:solidFill>
            <a:srgbClr val="1FC71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5881686" y="1357298"/>
            <a:ext cx="428628" cy="428628"/>
          </a:xfrm>
          <a:prstGeom prst="rect">
            <a:avLst/>
          </a:prstGeom>
          <a:solidFill>
            <a:srgbClr val="D81AB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8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3" name="Скругленный прямоугольник 122"/>
          <p:cNvSpPr/>
          <p:nvPr/>
        </p:nvSpPr>
        <p:spPr>
          <a:xfrm>
            <a:off x="4024313" y="4929188"/>
            <a:ext cx="5643562" cy="1643062"/>
          </a:xfrm>
          <a:prstGeom prst="roundRect">
            <a:avLst/>
          </a:prstGeom>
          <a:solidFill>
            <a:srgbClr val="30CA24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  <a:t>Он похож на капитана,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  <a:t>Но ведет корабль степной.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  <a:t>Спорит он с волной упрямо,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  <a:t>Только с золотой волной.  </a:t>
            </a:r>
          </a:p>
        </p:txBody>
      </p:sp>
      <p:grpSp>
        <p:nvGrpSpPr>
          <p:cNvPr id="124" name="Группа 123"/>
          <p:cNvGrpSpPr>
            <a:grpSpLocks/>
          </p:cNvGrpSpPr>
          <p:nvPr/>
        </p:nvGrpSpPr>
        <p:grpSpPr bwMode="auto">
          <a:xfrm>
            <a:off x="5381626" y="1357314"/>
            <a:ext cx="4429125" cy="428625"/>
            <a:chOff x="3857620" y="1357298"/>
            <a:chExt cx="4429156" cy="428628"/>
          </a:xfrm>
        </p:grpSpPr>
        <p:sp>
          <p:nvSpPr>
            <p:cNvPr id="125" name="Прямоугольник 124"/>
            <p:cNvSpPr/>
            <p:nvPr/>
          </p:nvSpPr>
          <p:spPr>
            <a:xfrm>
              <a:off x="7858148" y="1357298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Р</a:t>
              </a:r>
            </a:p>
          </p:txBody>
        </p:sp>
        <p:sp>
          <p:nvSpPr>
            <p:cNvPr id="126" name="Прямоугольник 125"/>
            <p:cNvSpPr/>
            <p:nvPr/>
          </p:nvSpPr>
          <p:spPr>
            <a:xfrm>
              <a:off x="3857620" y="1357298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К</a:t>
              </a:r>
            </a:p>
          </p:txBody>
        </p:sp>
        <p:sp>
          <p:nvSpPr>
            <p:cNvPr id="127" name="Прямоугольник 126"/>
            <p:cNvSpPr/>
            <p:nvPr/>
          </p:nvSpPr>
          <p:spPr>
            <a:xfrm>
              <a:off x="4857752" y="1357298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М</a:t>
              </a:r>
            </a:p>
          </p:txBody>
        </p:sp>
        <p:sp>
          <p:nvSpPr>
            <p:cNvPr id="128" name="Прямоугольник 127"/>
            <p:cNvSpPr/>
            <p:nvPr/>
          </p:nvSpPr>
          <p:spPr>
            <a:xfrm>
              <a:off x="5357819" y="1357298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Б</a:t>
              </a:r>
            </a:p>
          </p:txBody>
        </p:sp>
        <p:sp>
          <p:nvSpPr>
            <p:cNvPr id="129" name="Прямоугольник 128"/>
            <p:cNvSpPr/>
            <p:nvPr/>
          </p:nvSpPr>
          <p:spPr>
            <a:xfrm>
              <a:off x="5857884" y="1357298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А</a:t>
              </a:r>
            </a:p>
          </p:txBody>
        </p:sp>
        <p:sp>
          <p:nvSpPr>
            <p:cNvPr id="130" name="Прямоугольник 129"/>
            <p:cNvSpPr/>
            <p:nvPr/>
          </p:nvSpPr>
          <p:spPr>
            <a:xfrm>
              <a:off x="6858016" y="1357298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Н</a:t>
              </a:r>
            </a:p>
          </p:txBody>
        </p:sp>
        <p:sp>
          <p:nvSpPr>
            <p:cNvPr id="131" name="Прямоугольник 130"/>
            <p:cNvSpPr/>
            <p:nvPr/>
          </p:nvSpPr>
          <p:spPr>
            <a:xfrm>
              <a:off x="7358083" y="1357298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Ё</a:t>
              </a:r>
            </a:p>
          </p:txBody>
        </p:sp>
        <p:sp>
          <p:nvSpPr>
            <p:cNvPr id="132" name="Прямоугольник 131"/>
            <p:cNvSpPr/>
            <p:nvPr/>
          </p:nvSpPr>
          <p:spPr>
            <a:xfrm>
              <a:off x="4357687" y="1357298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О</a:t>
              </a:r>
            </a:p>
          </p:txBody>
        </p:sp>
        <p:sp>
          <p:nvSpPr>
            <p:cNvPr id="133" name="Прямоугольник 132"/>
            <p:cNvSpPr/>
            <p:nvPr/>
          </p:nvSpPr>
          <p:spPr>
            <a:xfrm>
              <a:off x="6357951" y="1357298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Й</a:t>
              </a:r>
            </a:p>
          </p:txBody>
        </p:sp>
      </p:grpSp>
      <p:sp>
        <p:nvSpPr>
          <p:cNvPr id="144" name="Скругленный прямоугольник 143"/>
          <p:cNvSpPr/>
          <p:nvPr/>
        </p:nvSpPr>
        <p:spPr>
          <a:xfrm>
            <a:off x="3952875" y="4929188"/>
            <a:ext cx="4857750" cy="1643062"/>
          </a:xfrm>
          <a:prstGeom prst="roundRect">
            <a:avLst/>
          </a:prstGeom>
          <a:solidFill>
            <a:srgbClr val="30CA24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  <a:t>Правила движения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  <a:t>Знает без сомнения.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  <a:t>Вмиг заводит он мотор,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  <a:t>На машине мчит...  </a:t>
            </a:r>
          </a:p>
        </p:txBody>
      </p:sp>
      <p:grpSp>
        <p:nvGrpSpPr>
          <p:cNvPr id="146" name="Группа 145"/>
          <p:cNvGrpSpPr>
            <a:grpSpLocks/>
          </p:cNvGrpSpPr>
          <p:nvPr/>
        </p:nvGrpSpPr>
        <p:grpSpPr bwMode="auto">
          <a:xfrm>
            <a:off x="4881564" y="1857376"/>
            <a:ext cx="2428875" cy="428625"/>
            <a:chOff x="3357554" y="1857364"/>
            <a:chExt cx="2428892" cy="428628"/>
          </a:xfrm>
        </p:grpSpPr>
        <p:sp>
          <p:nvSpPr>
            <p:cNvPr id="147" name="Прямоугольник 146"/>
            <p:cNvSpPr/>
            <p:nvPr/>
          </p:nvSpPr>
          <p:spPr>
            <a:xfrm>
              <a:off x="3357554" y="1857364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Ш</a:t>
              </a:r>
            </a:p>
          </p:txBody>
        </p:sp>
        <p:sp>
          <p:nvSpPr>
            <p:cNvPr id="148" name="Прямоугольник 147"/>
            <p:cNvSpPr/>
            <p:nvPr/>
          </p:nvSpPr>
          <p:spPr>
            <a:xfrm>
              <a:off x="4857751" y="1857364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Ё</a:t>
              </a:r>
            </a:p>
          </p:txBody>
        </p:sp>
        <p:sp>
          <p:nvSpPr>
            <p:cNvPr id="149" name="Прямоугольник 148"/>
            <p:cNvSpPr/>
            <p:nvPr/>
          </p:nvSpPr>
          <p:spPr>
            <a:xfrm>
              <a:off x="4357686" y="1857364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Ф</a:t>
              </a:r>
            </a:p>
          </p:txBody>
        </p:sp>
        <p:sp>
          <p:nvSpPr>
            <p:cNvPr id="150" name="Прямоугольник 149"/>
            <p:cNvSpPr/>
            <p:nvPr/>
          </p:nvSpPr>
          <p:spPr>
            <a:xfrm>
              <a:off x="3857619" y="1857364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О</a:t>
              </a:r>
            </a:p>
          </p:txBody>
        </p:sp>
        <p:sp>
          <p:nvSpPr>
            <p:cNvPr id="151" name="Прямоугольник 150"/>
            <p:cNvSpPr/>
            <p:nvPr/>
          </p:nvSpPr>
          <p:spPr>
            <a:xfrm>
              <a:off x="5357818" y="1857364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Р</a:t>
              </a:r>
            </a:p>
          </p:txBody>
        </p:sp>
      </p:grpSp>
      <p:grpSp>
        <p:nvGrpSpPr>
          <p:cNvPr id="161" name="Группа 160"/>
          <p:cNvGrpSpPr>
            <a:grpSpLocks/>
          </p:cNvGrpSpPr>
          <p:nvPr/>
        </p:nvGrpSpPr>
        <p:grpSpPr bwMode="auto">
          <a:xfrm>
            <a:off x="3881438" y="2357439"/>
            <a:ext cx="3429000" cy="428625"/>
            <a:chOff x="2357422" y="2357430"/>
            <a:chExt cx="3429024" cy="428628"/>
          </a:xfrm>
        </p:grpSpPr>
        <p:sp>
          <p:nvSpPr>
            <p:cNvPr id="152" name="Прямоугольник 151"/>
            <p:cNvSpPr/>
            <p:nvPr/>
          </p:nvSpPr>
          <p:spPr>
            <a:xfrm>
              <a:off x="5357818" y="2357430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Ь</a:t>
              </a:r>
            </a:p>
          </p:txBody>
        </p:sp>
        <p:sp>
          <p:nvSpPr>
            <p:cNvPr id="153" name="Прямоугольник 152"/>
            <p:cNvSpPr/>
            <p:nvPr/>
          </p:nvSpPr>
          <p:spPr>
            <a:xfrm>
              <a:off x="4857751" y="2357430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Л</a:t>
              </a:r>
            </a:p>
          </p:txBody>
        </p:sp>
        <p:sp>
          <p:nvSpPr>
            <p:cNvPr id="154" name="Прямоугольник 153"/>
            <p:cNvSpPr/>
            <p:nvPr/>
          </p:nvSpPr>
          <p:spPr>
            <a:xfrm>
              <a:off x="4357686" y="2357430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Е</a:t>
              </a:r>
            </a:p>
          </p:txBody>
        </p:sp>
        <p:sp>
          <p:nvSpPr>
            <p:cNvPr id="155" name="Прямоугольник 154"/>
            <p:cNvSpPr/>
            <p:nvPr/>
          </p:nvSpPr>
          <p:spPr>
            <a:xfrm>
              <a:off x="3857619" y="2357430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Т</a:t>
              </a:r>
            </a:p>
          </p:txBody>
        </p:sp>
        <p:sp>
          <p:nvSpPr>
            <p:cNvPr id="156" name="Прямоугольник 155"/>
            <p:cNvSpPr/>
            <p:nvPr/>
          </p:nvSpPr>
          <p:spPr>
            <a:xfrm>
              <a:off x="3357554" y="2357430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И</a:t>
              </a:r>
            </a:p>
          </p:txBody>
        </p:sp>
        <p:sp>
          <p:nvSpPr>
            <p:cNvPr id="157" name="Прямоугольник 156"/>
            <p:cNvSpPr/>
            <p:nvPr/>
          </p:nvSpPr>
          <p:spPr>
            <a:xfrm>
              <a:off x="2857487" y="2357430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Ч</a:t>
              </a:r>
            </a:p>
          </p:txBody>
        </p:sp>
        <p:sp>
          <p:nvSpPr>
            <p:cNvPr id="158" name="Прямоугольник 157"/>
            <p:cNvSpPr/>
            <p:nvPr/>
          </p:nvSpPr>
          <p:spPr>
            <a:xfrm>
              <a:off x="2357422" y="2357430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У</a:t>
              </a:r>
            </a:p>
          </p:txBody>
        </p:sp>
      </p:grpSp>
      <p:sp>
        <p:nvSpPr>
          <p:cNvPr id="162" name="Скругленный прямоугольник 161"/>
          <p:cNvSpPr/>
          <p:nvPr/>
        </p:nvSpPr>
        <p:spPr>
          <a:xfrm>
            <a:off x="3881438" y="5072063"/>
            <a:ext cx="5643562" cy="1357312"/>
          </a:xfrm>
          <a:prstGeom prst="roundRect">
            <a:avLst/>
          </a:prstGeom>
          <a:solidFill>
            <a:srgbClr val="30CA24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  <a:t>Наших душ, ума строитель -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  <a:t>Мудрый школьный наш ...</a:t>
            </a:r>
          </a:p>
        </p:txBody>
      </p:sp>
      <p:sp>
        <p:nvSpPr>
          <p:cNvPr id="164" name="Прямоугольник 163"/>
          <p:cNvSpPr/>
          <p:nvPr/>
        </p:nvSpPr>
        <p:spPr>
          <a:xfrm>
            <a:off x="4881554" y="3857628"/>
            <a:ext cx="428628" cy="428628"/>
          </a:xfrm>
          <a:prstGeom prst="rect">
            <a:avLst/>
          </a:prstGeom>
          <a:solidFill>
            <a:srgbClr val="1FC71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5" name="Скругленный прямоугольник 164"/>
          <p:cNvSpPr/>
          <p:nvPr/>
        </p:nvSpPr>
        <p:spPr>
          <a:xfrm>
            <a:off x="3881438" y="4929189"/>
            <a:ext cx="5643562" cy="1571625"/>
          </a:xfrm>
          <a:prstGeom prst="roundRect">
            <a:avLst/>
          </a:prstGeom>
          <a:solidFill>
            <a:srgbClr val="30CA24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  <a:t>Кирпичи кладет он в ряд,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  <a:t>Строит садик для ребят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  <a:t>Не шахтер и не водитель,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  <a:t>Дом нам выстроит... 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</a:rPr>
              <a:t/>
            </a:r>
            <a:b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</a:rPr>
            </a:b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</a:p>
        </p:txBody>
      </p:sp>
      <p:grpSp>
        <p:nvGrpSpPr>
          <p:cNvPr id="177" name="Группа 176"/>
          <p:cNvGrpSpPr>
            <a:grpSpLocks/>
          </p:cNvGrpSpPr>
          <p:nvPr/>
        </p:nvGrpSpPr>
        <p:grpSpPr bwMode="auto">
          <a:xfrm>
            <a:off x="5881689" y="2857501"/>
            <a:ext cx="4429125" cy="428625"/>
            <a:chOff x="4357686" y="2857496"/>
            <a:chExt cx="4429156" cy="428628"/>
          </a:xfrm>
        </p:grpSpPr>
        <p:sp>
          <p:nvSpPr>
            <p:cNvPr id="166" name="Прямоугольник 165"/>
            <p:cNvSpPr/>
            <p:nvPr/>
          </p:nvSpPr>
          <p:spPr>
            <a:xfrm>
              <a:off x="7358082" y="2857496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Е</a:t>
              </a:r>
            </a:p>
          </p:txBody>
        </p:sp>
        <p:sp>
          <p:nvSpPr>
            <p:cNvPr id="167" name="Прямоугольник 166"/>
            <p:cNvSpPr/>
            <p:nvPr/>
          </p:nvSpPr>
          <p:spPr>
            <a:xfrm>
              <a:off x="6858015" y="2857496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Т</a:t>
              </a:r>
            </a:p>
          </p:txBody>
        </p:sp>
        <p:sp>
          <p:nvSpPr>
            <p:cNvPr id="168" name="Прямоугольник 167"/>
            <p:cNvSpPr/>
            <p:nvPr/>
          </p:nvSpPr>
          <p:spPr>
            <a:xfrm>
              <a:off x="6357950" y="2857496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И</a:t>
              </a:r>
            </a:p>
          </p:txBody>
        </p:sp>
        <p:sp>
          <p:nvSpPr>
            <p:cNvPr id="169" name="Прямоугольник 168"/>
            <p:cNvSpPr/>
            <p:nvPr/>
          </p:nvSpPr>
          <p:spPr>
            <a:xfrm>
              <a:off x="5857883" y="2857496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О</a:t>
              </a:r>
            </a:p>
          </p:txBody>
        </p:sp>
        <p:sp>
          <p:nvSpPr>
            <p:cNvPr id="170" name="Прямоугольник 169"/>
            <p:cNvSpPr/>
            <p:nvPr/>
          </p:nvSpPr>
          <p:spPr>
            <a:xfrm>
              <a:off x="5357818" y="2857496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Р</a:t>
              </a:r>
            </a:p>
          </p:txBody>
        </p:sp>
        <p:sp>
          <p:nvSpPr>
            <p:cNvPr id="171" name="Прямоугольник 170"/>
            <p:cNvSpPr/>
            <p:nvPr/>
          </p:nvSpPr>
          <p:spPr>
            <a:xfrm>
              <a:off x="4857751" y="2857496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Т</a:t>
              </a:r>
            </a:p>
          </p:txBody>
        </p:sp>
        <p:sp>
          <p:nvSpPr>
            <p:cNvPr id="172" name="Прямоугольник 171"/>
            <p:cNvSpPr/>
            <p:nvPr/>
          </p:nvSpPr>
          <p:spPr>
            <a:xfrm>
              <a:off x="4357686" y="2857496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С</a:t>
              </a:r>
            </a:p>
          </p:txBody>
        </p:sp>
        <p:sp>
          <p:nvSpPr>
            <p:cNvPr id="173" name="Прямоугольник 172"/>
            <p:cNvSpPr/>
            <p:nvPr/>
          </p:nvSpPr>
          <p:spPr>
            <a:xfrm>
              <a:off x="8358214" y="2857496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Ь</a:t>
              </a:r>
            </a:p>
          </p:txBody>
        </p:sp>
        <p:sp>
          <p:nvSpPr>
            <p:cNvPr id="174" name="Прямоугольник 173"/>
            <p:cNvSpPr/>
            <p:nvPr/>
          </p:nvSpPr>
          <p:spPr>
            <a:xfrm>
              <a:off x="7858147" y="2857496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Л</a:t>
              </a:r>
            </a:p>
          </p:txBody>
        </p:sp>
      </p:grpSp>
      <p:sp>
        <p:nvSpPr>
          <p:cNvPr id="179" name="Прямоугольник 178"/>
          <p:cNvSpPr/>
          <p:nvPr/>
        </p:nvSpPr>
        <p:spPr>
          <a:xfrm>
            <a:off x="7381884" y="3357562"/>
            <a:ext cx="428628" cy="428628"/>
          </a:xfrm>
          <a:prstGeom prst="rect">
            <a:avLst/>
          </a:prstGeom>
          <a:solidFill>
            <a:srgbClr val="1FC71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0" name="Прямоугольник 179"/>
          <p:cNvSpPr/>
          <p:nvPr/>
        </p:nvSpPr>
        <p:spPr>
          <a:xfrm>
            <a:off x="7881950" y="3357562"/>
            <a:ext cx="428628" cy="428628"/>
          </a:xfrm>
          <a:prstGeom prst="rect">
            <a:avLst/>
          </a:prstGeom>
          <a:solidFill>
            <a:srgbClr val="1FC71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1" name="Прямоугольник 180"/>
          <p:cNvSpPr/>
          <p:nvPr/>
        </p:nvSpPr>
        <p:spPr>
          <a:xfrm>
            <a:off x="8382016" y="3357562"/>
            <a:ext cx="428628" cy="428628"/>
          </a:xfrm>
          <a:prstGeom prst="rect">
            <a:avLst/>
          </a:prstGeom>
          <a:solidFill>
            <a:srgbClr val="1FC71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2" name="Прямоугольник 181"/>
          <p:cNvSpPr/>
          <p:nvPr/>
        </p:nvSpPr>
        <p:spPr>
          <a:xfrm>
            <a:off x="5381620" y="3357562"/>
            <a:ext cx="428628" cy="428628"/>
          </a:xfrm>
          <a:prstGeom prst="rect">
            <a:avLst/>
          </a:prstGeom>
          <a:solidFill>
            <a:srgbClr val="D81AB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83" name="Прямоугольник 182"/>
          <p:cNvSpPr/>
          <p:nvPr/>
        </p:nvSpPr>
        <p:spPr>
          <a:xfrm>
            <a:off x="6381752" y="3857628"/>
            <a:ext cx="428628" cy="428628"/>
          </a:xfrm>
          <a:prstGeom prst="rect">
            <a:avLst/>
          </a:prstGeom>
          <a:solidFill>
            <a:srgbClr val="1FC71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0" name="Прямоугольник 189"/>
          <p:cNvSpPr/>
          <p:nvPr/>
        </p:nvSpPr>
        <p:spPr>
          <a:xfrm>
            <a:off x="8882064" y="3357564"/>
            <a:ext cx="428625" cy="428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800" b="1" dirty="0">
              <a:solidFill>
                <a:prstClr val="white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grpSp>
        <p:nvGrpSpPr>
          <p:cNvPr id="194" name="Группа 193"/>
          <p:cNvGrpSpPr>
            <a:grpSpLocks/>
          </p:cNvGrpSpPr>
          <p:nvPr/>
        </p:nvGrpSpPr>
        <p:grpSpPr bwMode="auto">
          <a:xfrm>
            <a:off x="5881689" y="3357564"/>
            <a:ext cx="2928937" cy="428625"/>
            <a:chOff x="4357686" y="3357562"/>
            <a:chExt cx="2928958" cy="428628"/>
          </a:xfrm>
        </p:grpSpPr>
        <p:sp>
          <p:nvSpPr>
            <p:cNvPr id="184" name="Прямоугольник 183"/>
            <p:cNvSpPr/>
            <p:nvPr/>
          </p:nvSpPr>
          <p:spPr>
            <a:xfrm>
              <a:off x="5857884" y="3357562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Л</a:t>
              </a:r>
            </a:p>
          </p:txBody>
        </p:sp>
        <p:sp>
          <p:nvSpPr>
            <p:cNvPr id="185" name="Прямоугольник 184"/>
            <p:cNvSpPr/>
            <p:nvPr/>
          </p:nvSpPr>
          <p:spPr>
            <a:xfrm>
              <a:off x="5357818" y="3357562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О</a:t>
              </a:r>
            </a:p>
          </p:txBody>
        </p:sp>
        <p:sp>
          <p:nvSpPr>
            <p:cNvPr id="186" name="Прямоугольник 185"/>
            <p:cNvSpPr/>
            <p:nvPr/>
          </p:nvSpPr>
          <p:spPr>
            <a:xfrm>
              <a:off x="4857752" y="3357562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Т</a:t>
              </a:r>
            </a:p>
          </p:txBody>
        </p:sp>
        <p:sp>
          <p:nvSpPr>
            <p:cNvPr id="187" name="Прямоугольник 186"/>
            <p:cNvSpPr/>
            <p:nvPr/>
          </p:nvSpPr>
          <p:spPr>
            <a:xfrm>
              <a:off x="4357686" y="3357562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С</a:t>
              </a:r>
            </a:p>
          </p:txBody>
        </p:sp>
        <p:sp>
          <p:nvSpPr>
            <p:cNvPr id="191" name="Прямоугольник 190"/>
            <p:cNvSpPr/>
            <p:nvPr/>
          </p:nvSpPr>
          <p:spPr>
            <a:xfrm>
              <a:off x="6858016" y="3357562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Р</a:t>
              </a:r>
            </a:p>
          </p:txBody>
        </p:sp>
        <p:sp>
          <p:nvSpPr>
            <p:cNvPr id="192" name="Прямоугольник 191"/>
            <p:cNvSpPr/>
            <p:nvPr/>
          </p:nvSpPr>
          <p:spPr>
            <a:xfrm>
              <a:off x="6357950" y="3357562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Я</a:t>
              </a:r>
            </a:p>
          </p:txBody>
        </p:sp>
      </p:grpSp>
      <p:sp>
        <p:nvSpPr>
          <p:cNvPr id="193" name="Скругленный прямоугольник 192"/>
          <p:cNvSpPr/>
          <p:nvPr/>
        </p:nvSpPr>
        <p:spPr>
          <a:xfrm>
            <a:off x="3738563" y="4857750"/>
            <a:ext cx="6000750" cy="1714500"/>
          </a:xfrm>
          <a:prstGeom prst="roundRect">
            <a:avLst/>
          </a:prstGeom>
          <a:solidFill>
            <a:srgbClr val="30CA24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  <a:t>Мастер он весьма хороший,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  <a:t>Сделал шкаф нам для прихожей.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  <a:t>Он не плотник, не маляр.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  <a:t>Мебель делает... 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</a:rPr>
              <a:t/>
            </a:r>
            <a:b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</a:rPr>
            </a:b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96" name="Прямоугольник 195"/>
          <p:cNvSpPr/>
          <p:nvPr/>
        </p:nvSpPr>
        <p:spPr>
          <a:xfrm>
            <a:off x="7381884" y="3857628"/>
            <a:ext cx="428628" cy="428628"/>
          </a:xfrm>
          <a:prstGeom prst="rect">
            <a:avLst/>
          </a:prstGeom>
          <a:solidFill>
            <a:srgbClr val="1FC71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7" name="Прямоугольник 196"/>
          <p:cNvSpPr/>
          <p:nvPr/>
        </p:nvSpPr>
        <p:spPr>
          <a:xfrm>
            <a:off x="6881818" y="3857628"/>
            <a:ext cx="428628" cy="428628"/>
          </a:xfrm>
          <a:prstGeom prst="rect">
            <a:avLst/>
          </a:prstGeom>
          <a:solidFill>
            <a:srgbClr val="1FC71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8" name="Скругленный прямоугольник 197"/>
          <p:cNvSpPr/>
          <p:nvPr/>
        </p:nvSpPr>
        <p:spPr>
          <a:xfrm>
            <a:off x="3810001" y="4929188"/>
            <a:ext cx="5643563" cy="1643062"/>
          </a:xfrm>
          <a:prstGeom prst="roundRect">
            <a:avLst/>
          </a:prstGeom>
          <a:solidFill>
            <a:srgbClr val="30CA24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  <a:t>  Он от всех родных вдали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  <a:t> Водит в море корабли 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  <a:t>Повидал немало стран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  <a:t>Наш отважный ... 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</a:rPr>
              <a:t/>
            </a:r>
            <a:b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</a:rPr>
            </a:b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99" name="Прямоугольник 198"/>
          <p:cNvSpPr/>
          <p:nvPr/>
        </p:nvSpPr>
        <p:spPr>
          <a:xfrm>
            <a:off x="4381488" y="3857628"/>
            <a:ext cx="428628" cy="428628"/>
          </a:xfrm>
          <a:prstGeom prst="rect">
            <a:avLst/>
          </a:prstGeom>
          <a:solidFill>
            <a:srgbClr val="1FC717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0" name="Прямоугольник 199"/>
          <p:cNvSpPr/>
          <p:nvPr/>
        </p:nvSpPr>
        <p:spPr>
          <a:xfrm>
            <a:off x="3881422" y="4357694"/>
            <a:ext cx="428628" cy="428628"/>
          </a:xfrm>
          <a:prstGeom prst="rect">
            <a:avLst/>
          </a:prstGeom>
          <a:solidFill>
            <a:srgbClr val="D81AB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itchFamily="18" charset="0"/>
              </a:rPr>
              <a:t>9</a:t>
            </a:r>
          </a:p>
        </p:txBody>
      </p:sp>
      <p:grpSp>
        <p:nvGrpSpPr>
          <p:cNvPr id="207" name="Группа 206"/>
          <p:cNvGrpSpPr>
            <a:grpSpLocks/>
          </p:cNvGrpSpPr>
          <p:nvPr/>
        </p:nvGrpSpPr>
        <p:grpSpPr bwMode="auto">
          <a:xfrm>
            <a:off x="4381500" y="3857626"/>
            <a:ext cx="3429000" cy="428625"/>
            <a:chOff x="3357554" y="3857628"/>
            <a:chExt cx="3429024" cy="428628"/>
          </a:xfrm>
        </p:grpSpPr>
        <p:sp>
          <p:nvSpPr>
            <p:cNvPr id="188" name="Прямоугольник 187"/>
            <p:cNvSpPr/>
            <p:nvPr/>
          </p:nvSpPr>
          <p:spPr>
            <a:xfrm>
              <a:off x="3857621" y="3857628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А</a:t>
              </a:r>
            </a:p>
          </p:txBody>
        </p:sp>
        <p:sp>
          <p:nvSpPr>
            <p:cNvPr id="189" name="Прямоугольник 188"/>
            <p:cNvSpPr/>
            <p:nvPr/>
          </p:nvSpPr>
          <p:spPr>
            <a:xfrm>
              <a:off x="3357554" y="3857628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К</a:t>
              </a:r>
            </a:p>
          </p:txBody>
        </p:sp>
        <p:sp>
          <p:nvSpPr>
            <p:cNvPr id="201" name="Прямоугольник 200"/>
            <p:cNvSpPr/>
            <p:nvPr/>
          </p:nvSpPr>
          <p:spPr>
            <a:xfrm>
              <a:off x="5357818" y="3857628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Т</a:t>
              </a:r>
            </a:p>
          </p:txBody>
        </p:sp>
        <p:sp>
          <p:nvSpPr>
            <p:cNvPr id="202" name="Прямоугольник 201"/>
            <p:cNvSpPr/>
            <p:nvPr/>
          </p:nvSpPr>
          <p:spPr>
            <a:xfrm>
              <a:off x="4857753" y="3857628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И</a:t>
              </a:r>
            </a:p>
          </p:txBody>
        </p:sp>
        <p:sp>
          <p:nvSpPr>
            <p:cNvPr id="203" name="Прямоугольник 202"/>
            <p:cNvSpPr/>
            <p:nvPr/>
          </p:nvSpPr>
          <p:spPr>
            <a:xfrm>
              <a:off x="4357686" y="3857628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П</a:t>
              </a:r>
            </a:p>
          </p:txBody>
        </p:sp>
        <p:sp>
          <p:nvSpPr>
            <p:cNvPr id="204" name="Прямоугольник 203"/>
            <p:cNvSpPr/>
            <p:nvPr/>
          </p:nvSpPr>
          <p:spPr>
            <a:xfrm>
              <a:off x="6357950" y="3857628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Н</a:t>
              </a:r>
            </a:p>
          </p:txBody>
        </p:sp>
        <p:sp>
          <p:nvSpPr>
            <p:cNvPr id="205" name="Прямоугольник 204"/>
            <p:cNvSpPr/>
            <p:nvPr/>
          </p:nvSpPr>
          <p:spPr>
            <a:xfrm>
              <a:off x="5857885" y="3857628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А</a:t>
              </a:r>
            </a:p>
          </p:txBody>
        </p:sp>
      </p:grpSp>
      <p:sp>
        <p:nvSpPr>
          <p:cNvPr id="210" name="Прямоугольник 209"/>
          <p:cNvSpPr/>
          <p:nvPr/>
        </p:nvSpPr>
        <p:spPr>
          <a:xfrm>
            <a:off x="5381620" y="4357694"/>
            <a:ext cx="428628" cy="428628"/>
          </a:xfrm>
          <a:prstGeom prst="rect">
            <a:avLst/>
          </a:prstGeom>
          <a:solidFill>
            <a:srgbClr val="30CA2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8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2" name="Прямоугольник 211"/>
          <p:cNvSpPr/>
          <p:nvPr/>
        </p:nvSpPr>
        <p:spPr>
          <a:xfrm>
            <a:off x="7381884" y="4357694"/>
            <a:ext cx="428628" cy="428628"/>
          </a:xfrm>
          <a:prstGeom prst="rect">
            <a:avLst/>
          </a:prstGeom>
          <a:solidFill>
            <a:srgbClr val="30CA2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8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3" name="Прямоугольник 212"/>
          <p:cNvSpPr/>
          <p:nvPr/>
        </p:nvSpPr>
        <p:spPr>
          <a:xfrm>
            <a:off x="6881818" y="4357694"/>
            <a:ext cx="428628" cy="428628"/>
          </a:xfrm>
          <a:prstGeom prst="rect">
            <a:avLst/>
          </a:prstGeom>
          <a:solidFill>
            <a:srgbClr val="30CA2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8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4" name="Прямоугольник 213"/>
          <p:cNvSpPr/>
          <p:nvPr/>
        </p:nvSpPr>
        <p:spPr>
          <a:xfrm>
            <a:off x="6381752" y="4357694"/>
            <a:ext cx="428628" cy="428628"/>
          </a:xfrm>
          <a:prstGeom prst="rect">
            <a:avLst/>
          </a:prstGeom>
          <a:solidFill>
            <a:srgbClr val="30CA2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8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" name="Прямоугольник 214"/>
          <p:cNvSpPr/>
          <p:nvPr/>
        </p:nvSpPr>
        <p:spPr>
          <a:xfrm>
            <a:off x="4381488" y="4357694"/>
            <a:ext cx="428628" cy="428628"/>
          </a:xfrm>
          <a:prstGeom prst="rect">
            <a:avLst/>
          </a:prstGeom>
          <a:solidFill>
            <a:srgbClr val="30CA2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8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6" name="Прямоугольник 215"/>
          <p:cNvSpPr/>
          <p:nvPr/>
        </p:nvSpPr>
        <p:spPr>
          <a:xfrm>
            <a:off x="8882082" y="4357694"/>
            <a:ext cx="428628" cy="428628"/>
          </a:xfrm>
          <a:prstGeom prst="rect">
            <a:avLst/>
          </a:prstGeom>
          <a:solidFill>
            <a:srgbClr val="30CA2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8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7" name="Прямоугольник 216"/>
          <p:cNvSpPr/>
          <p:nvPr/>
        </p:nvSpPr>
        <p:spPr>
          <a:xfrm>
            <a:off x="8382016" y="4357694"/>
            <a:ext cx="428628" cy="428628"/>
          </a:xfrm>
          <a:prstGeom prst="rect">
            <a:avLst/>
          </a:prstGeom>
          <a:solidFill>
            <a:srgbClr val="30CA2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8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8" name="Прямоугольник 217"/>
          <p:cNvSpPr/>
          <p:nvPr/>
        </p:nvSpPr>
        <p:spPr>
          <a:xfrm>
            <a:off x="7881950" y="4357694"/>
            <a:ext cx="428628" cy="428628"/>
          </a:xfrm>
          <a:prstGeom prst="rect">
            <a:avLst/>
          </a:prstGeom>
          <a:solidFill>
            <a:srgbClr val="30CA2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8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2" name="Прямоугольник 221"/>
          <p:cNvSpPr/>
          <p:nvPr/>
        </p:nvSpPr>
        <p:spPr>
          <a:xfrm>
            <a:off x="4881564" y="4357689"/>
            <a:ext cx="428625" cy="428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211" name="Прямоугольник 210"/>
          <p:cNvSpPr/>
          <p:nvPr/>
        </p:nvSpPr>
        <p:spPr>
          <a:xfrm>
            <a:off x="4881554" y="4357694"/>
            <a:ext cx="428628" cy="428628"/>
          </a:xfrm>
          <a:prstGeom prst="rect">
            <a:avLst/>
          </a:prstGeom>
          <a:solidFill>
            <a:srgbClr val="30CA2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800" dirty="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31" name="Группа 230"/>
          <p:cNvGrpSpPr>
            <a:grpSpLocks/>
          </p:cNvGrpSpPr>
          <p:nvPr/>
        </p:nvGrpSpPr>
        <p:grpSpPr bwMode="auto">
          <a:xfrm>
            <a:off x="4381500" y="4357689"/>
            <a:ext cx="4929188" cy="428625"/>
            <a:chOff x="2857488" y="4357694"/>
            <a:chExt cx="4929222" cy="428628"/>
          </a:xfrm>
        </p:grpSpPr>
        <p:sp>
          <p:nvSpPr>
            <p:cNvPr id="219" name="Прямоугольник 218"/>
            <p:cNvSpPr/>
            <p:nvPr/>
          </p:nvSpPr>
          <p:spPr>
            <a:xfrm>
              <a:off x="4357686" y="4357694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И</a:t>
              </a:r>
            </a:p>
          </p:txBody>
        </p:sp>
        <p:sp>
          <p:nvSpPr>
            <p:cNvPr id="220" name="Прямоугольник 219"/>
            <p:cNvSpPr/>
            <p:nvPr/>
          </p:nvSpPr>
          <p:spPr>
            <a:xfrm>
              <a:off x="2857488" y="4357694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П</a:t>
              </a:r>
            </a:p>
          </p:txBody>
        </p:sp>
        <p:sp>
          <p:nvSpPr>
            <p:cNvPr id="221" name="Прямоугольник 220"/>
            <p:cNvSpPr/>
            <p:nvPr/>
          </p:nvSpPr>
          <p:spPr>
            <a:xfrm>
              <a:off x="3857620" y="4357694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Р</a:t>
              </a:r>
            </a:p>
          </p:txBody>
        </p:sp>
        <p:sp>
          <p:nvSpPr>
            <p:cNvPr id="223" name="Прямоугольник 222"/>
            <p:cNvSpPr/>
            <p:nvPr/>
          </p:nvSpPr>
          <p:spPr>
            <a:xfrm>
              <a:off x="4857752" y="4357694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К</a:t>
              </a:r>
            </a:p>
          </p:txBody>
        </p:sp>
        <p:sp>
          <p:nvSpPr>
            <p:cNvPr id="224" name="Прямоугольник 223"/>
            <p:cNvSpPr/>
            <p:nvPr/>
          </p:nvSpPr>
          <p:spPr>
            <a:xfrm>
              <a:off x="7358082" y="4357694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Р</a:t>
              </a:r>
            </a:p>
          </p:txBody>
        </p:sp>
        <p:sp>
          <p:nvSpPr>
            <p:cNvPr id="225" name="Прямоугольник 224"/>
            <p:cNvSpPr/>
            <p:nvPr/>
          </p:nvSpPr>
          <p:spPr>
            <a:xfrm>
              <a:off x="5857884" y="4357694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А</a:t>
              </a:r>
            </a:p>
          </p:txBody>
        </p:sp>
        <p:sp>
          <p:nvSpPr>
            <p:cNvPr id="226" name="Прямоугольник 225"/>
            <p:cNvSpPr/>
            <p:nvPr/>
          </p:nvSpPr>
          <p:spPr>
            <a:xfrm>
              <a:off x="5357818" y="4357694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М</a:t>
              </a:r>
            </a:p>
          </p:txBody>
        </p:sp>
        <p:sp>
          <p:nvSpPr>
            <p:cNvPr id="227" name="Прямоугольник 226"/>
            <p:cNvSpPr/>
            <p:nvPr/>
          </p:nvSpPr>
          <p:spPr>
            <a:xfrm>
              <a:off x="6858016" y="4357694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Е</a:t>
              </a:r>
            </a:p>
          </p:txBody>
        </p:sp>
        <p:sp>
          <p:nvSpPr>
            <p:cNvPr id="228" name="Прямоугольник 227"/>
            <p:cNvSpPr/>
            <p:nvPr/>
          </p:nvSpPr>
          <p:spPr>
            <a:xfrm>
              <a:off x="6357950" y="4357694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Х</a:t>
              </a:r>
            </a:p>
          </p:txBody>
        </p:sp>
        <p:sp>
          <p:nvSpPr>
            <p:cNvPr id="230" name="Прямоугольник 229"/>
            <p:cNvSpPr/>
            <p:nvPr/>
          </p:nvSpPr>
          <p:spPr>
            <a:xfrm>
              <a:off x="3357554" y="4357694"/>
              <a:ext cx="428628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А</a:t>
              </a:r>
            </a:p>
          </p:txBody>
        </p:sp>
      </p:grpSp>
      <p:sp>
        <p:nvSpPr>
          <p:cNvPr id="232" name="Скругленный прямоугольник 231"/>
          <p:cNvSpPr/>
          <p:nvPr/>
        </p:nvSpPr>
        <p:spPr>
          <a:xfrm>
            <a:off x="3773488" y="4929188"/>
            <a:ext cx="5643562" cy="1714500"/>
          </a:xfrm>
          <a:prstGeom prst="roundRect">
            <a:avLst/>
          </a:prstGeom>
          <a:solidFill>
            <a:srgbClr val="30CA24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  <a:t>Ножницы, шампунь, расческа, </a:t>
            </a:r>
            <a:b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  <a:t>Всем я делаю прически, </a:t>
            </a:r>
            <a:b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  <a:t>Стригу и взрослых, и детей. </a:t>
            </a:r>
            <a:b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  <a:t>Отгадай меня скорей!   </a:t>
            </a:r>
            <a:b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99035664"/>
      </p:ext>
    </p:extLst>
  </p:cSld>
  <p:clrMapOvr>
    <a:masterClrMapping/>
  </p:clrMapOvr>
  <p:transition spd="med" advClick="0">
    <p:blinds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 nodeType="clickPar">
                      <p:stCondLst>
                        <p:cond delay="0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 nodeType="clickPar">
                      <p:stCondLst>
                        <p:cond delay="0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 nodeType="clickPar">
                      <p:stCondLst>
                        <p:cond delay="0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 nodeType="clickPar">
                      <p:stCondLst>
                        <p:cond delay="0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 nodeType="clickPar">
                      <p:stCondLst>
                        <p:cond delay="0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 nodeType="clickPar">
                      <p:stCondLst>
                        <p:cond delay="0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2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 nodeType="clickPar">
                      <p:stCondLst>
                        <p:cond delay="0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0"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59" grpId="0" animBg="1"/>
      <p:bldP spid="59" grpId="1" animBg="1"/>
      <p:bldP spid="144" grpId="0" animBg="1"/>
      <p:bldP spid="144" grpId="1" animBg="1"/>
      <p:bldP spid="162" grpId="0" animBg="1"/>
      <p:bldP spid="162" grpId="1" animBg="1"/>
      <p:bldP spid="165" grpId="0" animBg="1"/>
      <p:bldP spid="165" grpId="1" animBg="1"/>
      <p:bldP spid="193" grpId="0" animBg="1"/>
      <p:bldP spid="193" grpId="1" animBg="1"/>
      <p:bldP spid="198" grpId="0" animBg="1"/>
      <p:bldP spid="198" grpId="1" animBg="1"/>
      <p:bldP spid="232" grpId="0" animBg="1"/>
      <p:bldP spid="232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ru-RU" sz="4800" dirty="0">
                <a:solidFill>
                  <a:srgbClr val="FFC000"/>
                </a:solidFill>
                <a:latin typeface="Comic Sans MS" pitchFamily="66" charset="0"/>
                <a:cs typeface="Times New Roman" pitchFamily="18" charset="0"/>
              </a:rPr>
              <a:t>«По страницам сказок»</a:t>
            </a:r>
          </a:p>
        </p:txBody>
      </p:sp>
      <p:pic>
        <p:nvPicPr>
          <p:cNvPr id="4" name="Picture 6" descr="6141738360747695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00400" y="3355975"/>
            <a:ext cx="1676400" cy="1676400"/>
          </a:xfrm>
          <a:noFill/>
        </p:spPr>
      </p:pic>
      <p:pic>
        <p:nvPicPr>
          <p:cNvPr id="5" name="Picture 7" descr="doktor_ajboli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905000"/>
            <a:ext cx="1200150" cy="130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135241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51656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8000" dirty="0">
                <a:solidFill>
                  <a:srgbClr val="FFC000"/>
                </a:solidFill>
                <a:latin typeface="Comic Sans MS" panose="030F0702030302020204" pitchFamily="66" charset="0"/>
              </a:rPr>
              <a:t>«Кто это?»</a:t>
            </a:r>
          </a:p>
        </p:txBody>
      </p:sp>
    </p:spTree>
    <p:extLst>
      <p:ext uri="{BB962C8B-B14F-4D97-AF65-F5344CB8AC3E}">
        <p14:creationId xmlns:p14="http://schemas.microsoft.com/office/powerpoint/2010/main" val="598912422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05000" y="381000"/>
            <a:ext cx="8763000" cy="6019800"/>
          </a:xfrm>
        </p:spPr>
        <p:txBody>
          <a:bodyPr/>
          <a:lstStyle/>
          <a:p>
            <a:pPr eaLnBrk="1" hangingPunct="1"/>
            <a:r>
              <a:rPr lang="ru-RU" altLang="ru-RU" smtClean="0"/>
              <a:t>Какой водитель смотрит на землю свысока (парит в облаках)?</a:t>
            </a:r>
            <a:br>
              <a:rPr lang="ru-RU" altLang="ru-RU" smtClean="0"/>
            </a:br>
            <a:r>
              <a:rPr lang="ru-RU" altLang="ru-RU" smtClean="0"/>
              <a:t/>
            </a:r>
            <a:br>
              <a:rPr lang="ru-RU" altLang="ru-RU" smtClean="0"/>
            </a:br>
            <a:endParaRPr lang="ru-RU" altLang="ru-RU" smtClean="0"/>
          </a:p>
          <a:p>
            <a:pPr algn="r" eaLnBrk="1" hangingPunct="1">
              <a:buFont typeface="Wingdings" panose="05000000000000000000" pitchFamily="2" charset="2"/>
              <a:buNone/>
            </a:pPr>
            <a:r>
              <a:rPr lang="ru-RU" altLang="ru-RU" i="1" smtClean="0"/>
              <a:t>Пилот, лётчик, космонавт</a:t>
            </a:r>
            <a:endParaRPr lang="ru-RU" altLang="ru-RU" smtClean="0"/>
          </a:p>
        </p:txBody>
      </p:sp>
      <p:pic>
        <p:nvPicPr>
          <p:cNvPr id="47107" name="Объект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1" y="3048000"/>
            <a:ext cx="116046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8561428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228600"/>
            <a:ext cx="8229600" cy="6248400"/>
          </a:xfrm>
        </p:spPr>
        <p:txBody>
          <a:bodyPr/>
          <a:lstStyle/>
          <a:p>
            <a:pPr marL="609600" indent="-609600" eaLnBrk="1" hangingPunct="1"/>
            <a:r>
              <a:rPr lang="ru-RU" altLang="ru-RU" sz="4400"/>
              <a:t>Самый сладкий мастер – это... Кто?</a:t>
            </a:r>
            <a:br>
              <a:rPr lang="ru-RU" altLang="ru-RU" sz="4400"/>
            </a:br>
            <a:endParaRPr lang="en-US" altLang="ru-RU" sz="4400"/>
          </a:p>
          <a:p>
            <a:pPr marL="609600" indent="-609600" eaLnBrk="1" hangingPunct="1"/>
            <a:endParaRPr lang="en-US" altLang="ru-RU" sz="4400"/>
          </a:p>
          <a:p>
            <a:pPr marL="609600" indent="-609600" algn="r" eaLnBrk="1" hangingPunct="1">
              <a:buNone/>
            </a:pPr>
            <a:r>
              <a:rPr lang="en-US" altLang="ru-RU" sz="4400" i="1"/>
              <a:t>                    </a:t>
            </a:r>
            <a:r>
              <a:rPr lang="ru-RU" altLang="ru-RU" sz="4400" i="1"/>
              <a:t>Кондитер.</a:t>
            </a:r>
          </a:p>
        </p:txBody>
      </p:sp>
      <p:pic>
        <p:nvPicPr>
          <p:cNvPr id="17416" name="Picture 8" descr="89981436_0005005Kondi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200400"/>
            <a:ext cx="12065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1596472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4" dur="2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457201"/>
            <a:ext cx="8077200" cy="5673725"/>
          </a:xfrm>
        </p:spPr>
        <p:txBody>
          <a:bodyPr/>
          <a:lstStyle/>
          <a:p>
            <a:pPr marL="609600" indent="-609600" eaLnBrk="1" hangingPunct="1"/>
            <a:r>
              <a:rPr lang="en-US" altLang="ru-RU" sz="4000"/>
              <a:t> </a:t>
            </a:r>
            <a:r>
              <a:rPr lang="ru-RU" altLang="ru-RU" sz="4000"/>
              <a:t>Кто выносит сор из избы?</a:t>
            </a:r>
            <a:br>
              <a:rPr lang="ru-RU" altLang="ru-RU" sz="4000"/>
            </a:br>
            <a:endParaRPr lang="en-US" altLang="ru-RU" sz="4000"/>
          </a:p>
          <a:p>
            <a:pPr marL="609600" indent="-609600" eaLnBrk="1" hangingPunct="1"/>
            <a:endParaRPr lang="en-US" altLang="ru-RU" sz="4000"/>
          </a:p>
          <a:p>
            <a:pPr marL="609600" indent="-609600" eaLnBrk="1" hangingPunct="1">
              <a:buNone/>
            </a:pPr>
            <a:r>
              <a:rPr lang="en-US" altLang="ru-RU" sz="4000" i="1"/>
              <a:t>             </a:t>
            </a:r>
          </a:p>
          <a:p>
            <a:pPr marL="609600" indent="-609600" algn="r" eaLnBrk="1" hangingPunct="1">
              <a:buNone/>
            </a:pPr>
            <a:r>
              <a:rPr lang="en-US" altLang="ru-RU" sz="4000" i="1"/>
              <a:t>                  </a:t>
            </a:r>
            <a:r>
              <a:rPr lang="ru-RU" altLang="ru-RU" sz="4000" i="1"/>
              <a:t>Уборщица, </a:t>
            </a:r>
            <a:endParaRPr lang="en-US" altLang="ru-RU" sz="4000" i="1"/>
          </a:p>
          <a:p>
            <a:pPr marL="609600" indent="-609600" algn="r" eaLnBrk="1" hangingPunct="1">
              <a:buNone/>
            </a:pPr>
            <a:r>
              <a:rPr lang="en-US" altLang="ru-RU" sz="4000" i="1"/>
              <a:t>                     </a:t>
            </a:r>
            <a:r>
              <a:rPr lang="ru-RU" altLang="ru-RU" sz="4000" i="1"/>
              <a:t>техничка.</a:t>
            </a:r>
            <a:endParaRPr lang="ru-RU" altLang="ru-RU" sz="4000"/>
          </a:p>
        </p:txBody>
      </p:sp>
      <p:pic>
        <p:nvPicPr>
          <p:cNvPr id="16390" name="Picture 6" descr="6cTP37Q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965450"/>
            <a:ext cx="1144588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3863015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490696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8000" dirty="0">
                <a:solidFill>
                  <a:srgbClr val="FFC000"/>
                </a:solidFill>
                <a:latin typeface="Comic Sans MS" pitchFamily="66" charset="0"/>
                <a:cs typeface="Aharoni" pitchFamily="2" charset="-79"/>
              </a:rPr>
              <a:t>«Угадай профессию»</a:t>
            </a:r>
          </a:p>
        </p:txBody>
      </p:sp>
    </p:spTree>
    <p:extLst>
      <p:ext uri="{BB962C8B-B14F-4D97-AF65-F5344CB8AC3E}">
        <p14:creationId xmlns:p14="http://schemas.microsoft.com/office/powerpoint/2010/main" val="996473954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304800"/>
            <a:ext cx="8229600" cy="6248400"/>
          </a:xfrm>
        </p:spPr>
        <p:txBody>
          <a:bodyPr/>
          <a:lstStyle/>
          <a:p>
            <a:pPr marL="609600" indent="-609600" eaLnBrk="1" hangingPunct="1"/>
            <a:r>
              <a:rPr lang="ru-RU" altLang="ru-RU" sz="4100"/>
              <a:t>Назовите имя самого известного в нашей стране ветеринара.</a:t>
            </a:r>
            <a:endParaRPr lang="en-US" altLang="ru-RU" sz="4100"/>
          </a:p>
          <a:p>
            <a:pPr marL="609600" indent="-609600" algn="r" eaLnBrk="1" hangingPunct="1">
              <a:buNone/>
            </a:pPr>
            <a:endParaRPr lang="en-US" altLang="ru-RU" sz="4100" i="1"/>
          </a:p>
          <a:p>
            <a:pPr marL="609600" indent="-609600" algn="r" eaLnBrk="1" hangingPunct="1">
              <a:buNone/>
            </a:pPr>
            <a:r>
              <a:rPr lang="ru-RU" altLang="ru-RU" sz="4100" i="1"/>
              <a:t>Айболит, ведь он лечил зверей</a:t>
            </a:r>
            <a:r>
              <a:rPr lang="ru-RU" altLang="ru-RU" i="1" smtClean="0"/>
              <a:t>.</a:t>
            </a:r>
            <a:endParaRPr lang="ru-RU" altLang="ru-RU" smtClean="0"/>
          </a:p>
        </p:txBody>
      </p:sp>
      <p:pic>
        <p:nvPicPr>
          <p:cNvPr id="18439" name="Picture 7" descr="doktor_ajbol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959225"/>
            <a:ext cx="12509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994952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8" dur="20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05000" y="381000"/>
            <a:ext cx="8763000" cy="6248400"/>
          </a:xfrm>
        </p:spPr>
        <p:txBody>
          <a:bodyPr/>
          <a:lstStyle/>
          <a:p>
            <a:pPr marL="609600" indent="-609600" eaLnBrk="1" hangingPunct="1"/>
            <a:r>
              <a:rPr lang="ru-RU" altLang="ru-RU" sz="4000"/>
              <a:t>Как звали первую женщину-лётчицу?</a:t>
            </a:r>
            <a:br>
              <a:rPr lang="ru-RU" altLang="ru-RU" sz="4000"/>
            </a:br>
            <a:endParaRPr lang="en-US" altLang="ru-RU" sz="4000" i="1"/>
          </a:p>
          <a:p>
            <a:pPr marL="609600" indent="-609600" algn="r" eaLnBrk="1" hangingPunct="1">
              <a:buNone/>
            </a:pPr>
            <a:r>
              <a:rPr lang="en-US" altLang="ru-RU" sz="4000" i="1"/>
              <a:t> </a:t>
            </a:r>
            <a:r>
              <a:rPr lang="ru-RU" altLang="ru-RU" sz="4000" i="1"/>
              <a:t>Баба-Яга.</a:t>
            </a:r>
            <a:endParaRPr lang="ru-RU" altLang="ru-RU" sz="4000"/>
          </a:p>
          <a:p>
            <a:pPr marL="609600" indent="-609600" algn="ctr" eaLnBrk="1" hangingPunct="1">
              <a:buNone/>
            </a:pPr>
            <a:endParaRPr lang="ru-RU" altLang="ru-RU" sz="4000"/>
          </a:p>
        </p:txBody>
      </p:sp>
      <p:pic>
        <p:nvPicPr>
          <p:cNvPr id="20486" name="Picture 6" descr="614173836074769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1989" y="2209800"/>
            <a:ext cx="1735137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443618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9" dur="20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09800" y="381000"/>
            <a:ext cx="8458200" cy="6248400"/>
          </a:xfrm>
        </p:spPr>
        <p:txBody>
          <a:bodyPr/>
          <a:lstStyle/>
          <a:p>
            <a:pPr marL="609600" indent="-609600" eaLnBrk="1" hangingPunct="1"/>
            <a:r>
              <a:rPr lang="ru-RU" altLang="ru-RU" sz="4000"/>
              <a:t>Звёздный бухгалтер – это... Кто?</a:t>
            </a:r>
            <a:br>
              <a:rPr lang="ru-RU" altLang="ru-RU" sz="4000"/>
            </a:br>
            <a:endParaRPr lang="en-US" altLang="ru-RU" sz="4000" i="1"/>
          </a:p>
          <a:p>
            <a:pPr marL="609600" indent="-609600" algn="r" eaLnBrk="1" hangingPunct="1">
              <a:buNone/>
            </a:pPr>
            <a:endParaRPr lang="en-US" altLang="ru-RU" sz="4000" i="1"/>
          </a:p>
          <a:p>
            <a:pPr marL="609600" indent="-609600" algn="r" eaLnBrk="1" hangingPunct="1">
              <a:buNone/>
            </a:pPr>
            <a:r>
              <a:rPr lang="ru-RU" altLang="ru-RU" sz="4000" i="1"/>
              <a:t>Астроном.</a:t>
            </a:r>
            <a:endParaRPr lang="ru-RU" altLang="ru-RU" sz="4000"/>
          </a:p>
          <a:p>
            <a:pPr marL="609600" indent="-609600" algn="ctr" eaLnBrk="1" hangingPunct="1">
              <a:buNone/>
            </a:pPr>
            <a:endParaRPr lang="ru-RU" altLang="ru-RU" sz="4000"/>
          </a:p>
        </p:txBody>
      </p:sp>
      <p:pic>
        <p:nvPicPr>
          <p:cNvPr id="21510" name="Picture 6" descr="astronomer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517775"/>
            <a:ext cx="106045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3070184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ru-RU" smtClean="0">
              <a:effectLst/>
            </a:endParaRPr>
          </a:p>
        </p:txBody>
      </p:sp>
      <p:sp>
        <p:nvSpPr>
          <p:cNvPr id="435203" name="Rectangle 3"/>
          <p:cNvSpPr>
            <a:spLocks noGrp="1" noChangeArrowheads="1"/>
          </p:cNvSpPr>
          <p:nvPr>
            <p:ph idx="1"/>
          </p:nvPr>
        </p:nvSpPr>
        <p:spPr>
          <a:xfrm>
            <a:off x="1828800" y="533401"/>
            <a:ext cx="8229600" cy="4530725"/>
          </a:xfrm>
        </p:spPr>
        <p:txBody>
          <a:bodyPr/>
          <a:lstStyle/>
          <a:p>
            <a:pPr marL="609600" indent="-609600"/>
            <a:r>
              <a:rPr lang="ru-RU" altLang="ru-RU" sz="4000"/>
              <a:t>Ухажер за деревьями - это…Кто?</a:t>
            </a:r>
            <a:r>
              <a:rPr lang="ru-RU" altLang="ru-RU" sz="4000" i="1"/>
              <a:t>   </a:t>
            </a:r>
          </a:p>
          <a:p>
            <a:pPr marL="609600" indent="-609600" algn="r">
              <a:buNone/>
            </a:pPr>
            <a:endParaRPr lang="ru-RU" altLang="ru-RU" sz="4000" i="1"/>
          </a:p>
          <a:p>
            <a:pPr marL="609600" indent="-609600" algn="r">
              <a:buNone/>
            </a:pPr>
            <a:r>
              <a:rPr lang="ru-RU" altLang="ru-RU" sz="4000" i="1"/>
              <a:t>Садовод, садовник</a:t>
            </a:r>
          </a:p>
        </p:txBody>
      </p:sp>
      <p:pic>
        <p:nvPicPr>
          <p:cNvPr id="435205" name="Picture 5" descr="6406120_w640_h640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590801"/>
            <a:ext cx="1371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8869010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35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435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6" dur="2000"/>
                                        <p:tgtEl>
                                          <p:spTgt spid="435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304800"/>
            <a:ext cx="8534400" cy="6096000"/>
          </a:xfrm>
        </p:spPr>
        <p:txBody>
          <a:bodyPr/>
          <a:lstStyle/>
          <a:p>
            <a:pPr marL="609600" indent="-609600" eaLnBrk="1" hangingPunct="1"/>
            <a:r>
              <a:rPr lang="ru-RU" altLang="ru-RU" sz="4000"/>
              <a:t>Преобразователь ткани в одежду- это … Кто ?</a:t>
            </a:r>
            <a:endParaRPr lang="en-US" altLang="ru-RU" sz="4000"/>
          </a:p>
          <a:p>
            <a:pPr marL="609600" indent="-609600" eaLnBrk="1" hangingPunct="1"/>
            <a:endParaRPr lang="en-US" altLang="ru-RU" sz="4000"/>
          </a:p>
          <a:p>
            <a:pPr marL="609600" indent="-609600" algn="r" eaLnBrk="1" hangingPunct="1">
              <a:buNone/>
            </a:pPr>
            <a:r>
              <a:rPr lang="ru-RU" altLang="ru-RU" sz="4000"/>
              <a:t>Портной, швея</a:t>
            </a:r>
            <a:r>
              <a:rPr lang="en-US" altLang="ru-RU" smtClean="0"/>
              <a:t> </a:t>
            </a:r>
          </a:p>
          <a:p>
            <a:pPr marL="609600" indent="-609600" eaLnBrk="1" hangingPunct="1"/>
            <a:endParaRPr lang="ru-RU" altLang="ru-RU" smtClean="0"/>
          </a:p>
        </p:txBody>
      </p:sp>
      <p:pic>
        <p:nvPicPr>
          <p:cNvPr id="79876" name="Picture 4" descr="C21-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276600"/>
            <a:ext cx="1524000" cy="135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77" name="Picture 5" descr="C21-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957638"/>
            <a:ext cx="1430338" cy="9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5179333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98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98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9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533401"/>
            <a:ext cx="8686800" cy="5597525"/>
          </a:xfrm>
        </p:spPr>
        <p:txBody>
          <a:bodyPr/>
          <a:lstStyle/>
          <a:p>
            <a:pPr marL="609600" indent="-609600" eaLnBrk="1" hangingPunct="1"/>
            <a:r>
              <a:rPr lang="ru-RU" altLang="ru-RU" sz="4000"/>
              <a:t>«Сумчатый» профессионал – это… Кто?</a:t>
            </a:r>
            <a:br>
              <a:rPr lang="ru-RU" altLang="ru-RU" sz="4000"/>
            </a:br>
            <a:endParaRPr lang="en-US" altLang="ru-RU" sz="4000"/>
          </a:p>
          <a:p>
            <a:pPr marL="609600" indent="-609600" eaLnBrk="1" hangingPunct="1">
              <a:buNone/>
            </a:pPr>
            <a:endParaRPr lang="en-US" altLang="ru-RU" sz="4000" i="1"/>
          </a:p>
          <a:p>
            <a:pPr marL="609600" indent="-609600" algn="r" eaLnBrk="1" hangingPunct="1">
              <a:buNone/>
            </a:pPr>
            <a:r>
              <a:rPr lang="en-US" altLang="ru-RU" sz="4000" i="1"/>
              <a:t> </a:t>
            </a:r>
            <a:r>
              <a:rPr lang="ru-RU" altLang="ru-RU" sz="4000" i="1"/>
              <a:t>Почтальон</a:t>
            </a:r>
            <a:r>
              <a:rPr lang="ru-RU" altLang="ru-RU" i="1" smtClean="0"/>
              <a:t>.</a:t>
            </a:r>
            <a:endParaRPr lang="ru-RU" altLang="ru-RU" smtClean="0"/>
          </a:p>
          <a:p>
            <a:pPr marL="609600" indent="-609600" eaLnBrk="1" hangingPunct="1">
              <a:buNone/>
            </a:pPr>
            <a:endParaRPr lang="ru-RU" altLang="ru-RU" smtClean="0"/>
          </a:p>
          <a:p>
            <a:pPr marL="609600" indent="-609600" eaLnBrk="1" hangingPunct="1">
              <a:buNone/>
            </a:pPr>
            <a:endParaRPr lang="ru-RU" altLang="ru-RU" smtClean="0"/>
          </a:p>
        </p:txBody>
      </p:sp>
      <p:pic>
        <p:nvPicPr>
          <p:cNvPr id="24583" name="Picture 7" descr="sevastopol-ruchnaya_rassylka_reklamy_o_tovarah_i_uslugah_10901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276601"/>
            <a:ext cx="1403350" cy="125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0716084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20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1"/>
            <a:ext cx="8458200" cy="5521325"/>
          </a:xfrm>
        </p:spPr>
        <p:txBody>
          <a:bodyPr/>
          <a:lstStyle/>
          <a:p>
            <a:pPr marL="609600" indent="-609600" eaLnBrk="1" hangingPunct="1"/>
            <a:r>
              <a:rPr lang="ru-RU" altLang="ru-RU" sz="4000"/>
              <a:t>Представители какой профессии всё время задают молодым людям вопросы, на которые сами знают ответы?</a:t>
            </a:r>
            <a:br>
              <a:rPr lang="ru-RU" altLang="ru-RU" sz="4000"/>
            </a:br>
            <a:endParaRPr lang="en-US" altLang="ru-RU" sz="4000"/>
          </a:p>
          <a:p>
            <a:pPr marL="609600" indent="-609600" algn="r" eaLnBrk="1" hangingPunct="1">
              <a:buNone/>
            </a:pPr>
            <a:r>
              <a:rPr lang="ru-RU" altLang="ru-RU" sz="4000" i="1"/>
              <a:t>Учителя</a:t>
            </a:r>
            <a:r>
              <a:rPr lang="ru-RU" altLang="ru-RU" i="1" smtClean="0"/>
              <a:t>.</a:t>
            </a:r>
            <a:endParaRPr lang="ru-RU" altLang="ru-RU" smtClean="0"/>
          </a:p>
        </p:txBody>
      </p:sp>
      <p:pic>
        <p:nvPicPr>
          <p:cNvPr id="23558" name="Picture 6" descr="День учител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6938" y="3733800"/>
            <a:ext cx="13017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8625401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2" dur="20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4800" dirty="0">
                <a:solidFill>
                  <a:srgbClr val="FFC000"/>
                </a:solidFill>
                <a:latin typeface="Comic Sans MS" pitchFamily="66" charset="0"/>
                <a:cs typeface="Times New Roman" pitchFamily="18" charset="0"/>
              </a:rPr>
              <a:t>«Самая – самая»</a:t>
            </a:r>
          </a:p>
        </p:txBody>
      </p:sp>
      <p:sp>
        <p:nvSpPr>
          <p:cNvPr id="50179" name="Объект 2"/>
          <p:cNvSpPr>
            <a:spLocks noGrp="1"/>
          </p:cNvSpPr>
          <p:nvPr>
            <p:ph idx="1"/>
          </p:nvPr>
        </p:nvSpPr>
        <p:spPr>
          <a:xfrm>
            <a:off x="1530350" y="1622426"/>
            <a:ext cx="8229600" cy="5241925"/>
          </a:xfrm>
        </p:spPr>
        <p:txBody>
          <a:bodyPr/>
          <a:lstStyle/>
          <a:p>
            <a:r>
              <a:rPr lang="ru-RU" altLang="ru-RU" sz="3200"/>
              <a:t>Самая «зеленая» </a:t>
            </a:r>
          </a:p>
          <a:p>
            <a:r>
              <a:rPr lang="ru-RU" altLang="ru-RU" sz="3200"/>
              <a:t>Самая «сладкая»</a:t>
            </a:r>
          </a:p>
          <a:p>
            <a:r>
              <a:rPr lang="ru-RU" altLang="ru-RU" sz="3200"/>
              <a:t>Самая «денежная» </a:t>
            </a:r>
          </a:p>
          <a:p>
            <a:r>
              <a:rPr lang="ru-RU" altLang="ru-RU" sz="3200"/>
              <a:t>Самая «волосатая»</a:t>
            </a:r>
          </a:p>
          <a:p>
            <a:r>
              <a:rPr lang="ru-RU" altLang="ru-RU" sz="3200"/>
              <a:t>Самая «детская» </a:t>
            </a:r>
          </a:p>
          <a:p>
            <a:r>
              <a:rPr lang="ru-RU" altLang="ru-RU" sz="3200"/>
              <a:t>Самая «смешная»</a:t>
            </a:r>
          </a:p>
          <a:p>
            <a:r>
              <a:rPr lang="ru-RU" altLang="ru-RU" sz="3200"/>
              <a:t>Самая «общительная»</a:t>
            </a:r>
          </a:p>
        </p:txBody>
      </p:sp>
    </p:spTree>
    <p:extLst>
      <p:ext uri="{BB962C8B-B14F-4D97-AF65-F5344CB8AC3E}">
        <p14:creationId xmlns:p14="http://schemas.microsoft.com/office/powerpoint/2010/main" val="2595202251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4800" dirty="0">
                <a:solidFill>
                  <a:srgbClr val="FFC000"/>
                </a:solidFill>
                <a:latin typeface="Comic Sans MS" pitchFamily="66" charset="0"/>
                <a:cs typeface="Times New Roman" pitchFamily="18" charset="0"/>
              </a:rPr>
              <a:t>«Правда ли ?»</a:t>
            </a:r>
          </a:p>
        </p:txBody>
      </p:sp>
      <p:pic>
        <p:nvPicPr>
          <p:cNvPr id="4" name="Объект 5" descr="e5595c9579db1db1de3b3237cdf29b37.jpg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5486401" y="2057400"/>
            <a:ext cx="1406769" cy="1752600"/>
          </a:xfrm>
          <a:prstGeom prst="roundRect">
            <a:avLst/>
          </a:prstGeom>
          <a:ln w="38100">
            <a:solidFill>
              <a:srgbClr val="17ED21"/>
            </a:solidFill>
          </a:ln>
        </p:spPr>
      </p:pic>
    </p:spTree>
    <p:extLst>
      <p:ext uri="{BB962C8B-B14F-4D97-AF65-F5344CB8AC3E}">
        <p14:creationId xmlns:p14="http://schemas.microsoft.com/office/powerpoint/2010/main" val="2251101825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4800" dirty="0">
                <a:solidFill>
                  <a:srgbClr val="FFC000"/>
                </a:solidFill>
                <a:latin typeface="Comic Sans MS" panose="030F0702030302020204" pitchFamily="66" charset="0"/>
              </a:rPr>
              <a:t>Редкие профессии</a:t>
            </a:r>
          </a:p>
        </p:txBody>
      </p:sp>
      <p:pic>
        <p:nvPicPr>
          <p:cNvPr id="59395" name="Объект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24400" y="2362200"/>
            <a:ext cx="2541588" cy="1905000"/>
          </a:xfrm>
        </p:spPr>
      </p:pic>
    </p:spTree>
    <p:extLst>
      <p:ext uri="{BB962C8B-B14F-4D97-AF65-F5344CB8AC3E}">
        <p14:creationId xmlns:p14="http://schemas.microsoft.com/office/powerpoint/2010/main" val="1328765026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9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1524000" y="0"/>
            <a:ext cx="9144000" cy="6858000"/>
          </a:xfrm>
          <a:prstGeom prst="frame">
            <a:avLst>
              <a:gd name="adj1" fmla="val 2008"/>
            </a:avLst>
          </a:prstGeom>
          <a:solidFill>
            <a:srgbClr val="17ED2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6705601" y="1219192"/>
            <a:ext cx="2474807" cy="2209808"/>
          </a:xfrm>
          <a:solidFill>
            <a:srgbClr val="B4DF85"/>
          </a:solidFill>
          <a:ln w="38100">
            <a:solidFill>
              <a:srgbClr val="17ED21"/>
            </a:solidFill>
          </a:ln>
        </p:spPr>
        <p:txBody>
          <a:bodyPr>
            <a:normAutofit fontScale="550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endParaRPr lang="ru-RU" b="1" dirty="0" smtClean="0">
              <a:ln w="11430"/>
              <a:solidFill>
                <a:srgbClr val="D81AB4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defRPr/>
            </a:pPr>
            <a:endParaRPr lang="ru-RU" dirty="0" smtClean="0"/>
          </a:p>
          <a:p>
            <a:pPr algn="l">
              <a:defRPr/>
            </a:pPr>
            <a:r>
              <a:rPr lang="ru-RU" b="1" dirty="0" smtClean="0">
                <a:solidFill>
                  <a:srgbClr val="1B1BF5"/>
                </a:solidFill>
                <a:cs typeface="Times New Roman" pitchFamily="18" charset="0"/>
              </a:rPr>
              <a:t>Кто пропишет витамины? </a:t>
            </a:r>
          </a:p>
          <a:p>
            <a:pPr algn="l">
              <a:defRPr/>
            </a:pPr>
            <a:r>
              <a:rPr lang="ru-RU" b="1" dirty="0" smtClean="0">
                <a:solidFill>
                  <a:srgbClr val="1B1BF5"/>
                </a:solidFill>
                <a:cs typeface="Times New Roman" pitchFamily="18" charset="0"/>
              </a:rPr>
              <a:t>Кто излечит от ангины? </a:t>
            </a:r>
          </a:p>
          <a:p>
            <a:pPr algn="l">
              <a:defRPr/>
            </a:pPr>
            <a:r>
              <a:rPr lang="ru-RU" b="1" dirty="0" smtClean="0">
                <a:solidFill>
                  <a:srgbClr val="1B1BF5"/>
                </a:solidFill>
                <a:cs typeface="Times New Roman" pitchFamily="18" charset="0"/>
              </a:rPr>
              <a:t>На прививках ты не плачь -</a:t>
            </a:r>
          </a:p>
          <a:p>
            <a:pPr algn="l">
              <a:defRPr/>
            </a:pPr>
            <a:r>
              <a:rPr lang="ru-RU" b="1" dirty="0" smtClean="0">
                <a:solidFill>
                  <a:srgbClr val="1B1BF5"/>
                </a:solidFill>
                <a:cs typeface="Times New Roman" pitchFamily="18" charset="0"/>
              </a:rPr>
              <a:t>Как лечиться, знает ...</a:t>
            </a:r>
            <a:endParaRPr lang="ru-RU" b="1" dirty="0">
              <a:solidFill>
                <a:srgbClr val="1B1BF5"/>
              </a:solidFill>
              <a:cs typeface="Times New Roman" pitchFamily="18" charset="0"/>
            </a:endParaRPr>
          </a:p>
        </p:txBody>
      </p:sp>
      <p:pic>
        <p:nvPicPr>
          <p:cNvPr id="16390" name="Рисунок 28" descr="e5595c9579db1db1de3b3237cdf29b3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1" y="2743200"/>
            <a:ext cx="1571625" cy="196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TextBox 33"/>
          <p:cNvSpPr txBox="1"/>
          <p:nvPr/>
        </p:nvSpPr>
        <p:spPr>
          <a:xfrm>
            <a:off x="6335837" y="381000"/>
            <a:ext cx="2571768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000" b="1" dirty="0">
                <a:ln w="11430">
                  <a:solidFill>
                    <a:srgbClr val="C00000"/>
                  </a:solidFill>
                </a:ln>
                <a:solidFill>
                  <a:srgbClr val="D81AB4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Врач</a:t>
            </a:r>
          </a:p>
        </p:txBody>
      </p:sp>
    </p:spTree>
    <p:extLst>
      <p:ext uri="{BB962C8B-B14F-4D97-AF65-F5344CB8AC3E}">
        <p14:creationId xmlns:p14="http://schemas.microsoft.com/office/powerpoint/2010/main" val="4210812429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286000"/>
            <a:ext cx="8001000" cy="12192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5400" dirty="0">
                <a:solidFill>
                  <a:srgbClr val="FFC000"/>
                </a:solidFill>
                <a:latin typeface="Comic Sans MS" pitchFamily="66" charset="0"/>
                <a:cs typeface="Times New Roman" pitchFamily="18" charset="0"/>
              </a:rPr>
              <a:t>Спасибо за внимание!</a:t>
            </a:r>
          </a:p>
        </p:txBody>
      </p:sp>
      <p:sp>
        <p:nvSpPr>
          <p:cNvPr id="53251" name="Объект 2"/>
          <p:cNvSpPr>
            <a:spLocks noGrp="1"/>
          </p:cNvSpPr>
          <p:nvPr>
            <p:ph idx="1"/>
          </p:nvPr>
        </p:nvSpPr>
        <p:spPr>
          <a:xfrm>
            <a:off x="2514600" y="2209800"/>
            <a:ext cx="6705600" cy="4267200"/>
          </a:xfrm>
        </p:spPr>
        <p:txBody>
          <a:bodyPr/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624000947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1524000" y="0"/>
            <a:ext cx="9144000" cy="6858000"/>
          </a:xfrm>
          <a:prstGeom prst="frame">
            <a:avLst>
              <a:gd name="adj1" fmla="val 2008"/>
            </a:avLst>
          </a:prstGeom>
          <a:solidFill>
            <a:srgbClr val="17ED2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6104586" y="357166"/>
            <a:ext cx="3314728" cy="2514608"/>
          </a:xfrm>
          <a:solidFill>
            <a:srgbClr val="B4DF85"/>
          </a:solidFill>
          <a:ln w="38100">
            <a:solidFill>
              <a:srgbClr val="17ED21"/>
            </a:solidFill>
          </a:ln>
        </p:spPr>
        <p:txBody>
          <a:bodyPr>
            <a:normAutofit fontScale="775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  <a:p>
            <a:pPr>
              <a:defRPr/>
            </a:pPr>
            <a:endParaRPr lang="ru-RU" dirty="0" smtClean="0"/>
          </a:p>
          <a:p>
            <a:pPr algn="l">
              <a:defRPr/>
            </a:pPr>
            <a:r>
              <a:rPr lang="ru-RU" b="1" dirty="0" smtClean="0">
                <a:ln w="11430"/>
                <a:solidFill>
                  <a:srgbClr val="1B1BF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imes New Roman" pitchFamily="18" charset="0"/>
              </a:rPr>
              <a:t>На витрине все продукты: </a:t>
            </a:r>
          </a:p>
          <a:p>
            <a:pPr algn="l">
              <a:defRPr/>
            </a:pPr>
            <a:r>
              <a:rPr lang="ru-RU" b="1" dirty="0" smtClean="0">
                <a:ln w="11430"/>
                <a:solidFill>
                  <a:srgbClr val="1B1BF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imes New Roman" pitchFamily="18" charset="0"/>
              </a:rPr>
              <a:t>Овощи, орехи, фрукты.</a:t>
            </a:r>
          </a:p>
          <a:p>
            <a:pPr algn="l">
              <a:defRPr/>
            </a:pPr>
            <a:r>
              <a:rPr lang="ru-RU" b="1" dirty="0" smtClean="0">
                <a:ln w="11430"/>
                <a:solidFill>
                  <a:srgbClr val="1B1BF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imes New Roman" pitchFamily="18" charset="0"/>
              </a:rPr>
              <a:t>Помидор и огурец </a:t>
            </a:r>
          </a:p>
          <a:p>
            <a:pPr algn="l">
              <a:defRPr/>
            </a:pPr>
            <a:r>
              <a:rPr lang="ru-RU" b="1" dirty="0" smtClean="0">
                <a:ln w="11430"/>
                <a:solidFill>
                  <a:srgbClr val="1B1BF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imes New Roman" pitchFamily="18" charset="0"/>
              </a:rPr>
              <a:t>Предлагает ...</a:t>
            </a:r>
            <a:endParaRPr lang="ru-RU" b="1" dirty="0">
              <a:ln w="11430"/>
              <a:solidFill>
                <a:srgbClr val="1B1BF5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Times New Roman" pitchFamily="18" charset="0"/>
            </a:endParaRPr>
          </a:p>
        </p:txBody>
      </p:sp>
      <p:pic>
        <p:nvPicPr>
          <p:cNvPr id="17414" name="Рисунок 18" descr="08709166b4ea15a40b26bcdea3e5d86f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819400"/>
            <a:ext cx="1524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524628" y="357166"/>
            <a:ext cx="2571768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000" b="1" dirty="0">
                <a:ln w="11430">
                  <a:solidFill>
                    <a:srgbClr val="C00000"/>
                  </a:solidFill>
                </a:ln>
                <a:solidFill>
                  <a:srgbClr val="D81AB4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Продавец</a:t>
            </a:r>
          </a:p>
        </p:txBody>
      </p:sp>
    </p:spTree>
    <p:extLst>
      <p:ext uri="{BB962C8B-B14F-4D97-AF65-F5344CB8AC3E}">
        <p14:creationId xmlns:p14="http://schemas.microsoft.com/office/powerpoint/2010/main" val="3251046660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1524000" y="0"/>
            <a:ext cx="9144000" cy="6858000"/>
          </a:xfrm>
          <a:prstGeom prst="frame">
            <a:avLst>
              <a:gd name="adj1" fmla="val 2008"/>
            </a:avLst>
          </a:prstGeom>
          <a:solidFill>
            <a:srgbClr val="17ED2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5667372" y="285728"/>
            <a:ext cx="3429024" cy="2990872"/>
          </a:xfrm>
          <a:solidFill>
            <a:srgbClr val="A9DA74"/>
          </a:solidFill>
          <a:ln w="38100">
            <a:solidFill>
              <a:srgbClr val="17ED21"/>
            </a:solidFill>
          </a:ln>
        </p:spPr>
        <p:txBody>
          <a:bodyPr>
            <a:normAutofit fontScale="700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endParaRPr lang="ru-RU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defRPr/>
            </a:pPr>
            <a:endParaRPr lang="ru-RU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defRPr/>
            </a:pPr>
            <a:r>
              <a:rPr lang="ru-RU" b="1" dirty="0" smtClean="0">
                <a:solidFill>
                  <a:srgbClr val="1B1BF5"/>
                </a:solidFill>
                <a:cs typeface="Times New Roman" pitchFamily="18" charset="0"/>
              </a:rPr>
              <a:t>Громко прозвенел звонок,</a:t>
            </a:r>
          </a:p>
          <a:p>
            <a:pPr>
              <a:defRPr/>
            </a:pPr>
            <a:r>
              <a:rPr lang="ru-RU" b="1" dirty="0" smtClean="0">
                <a:solidFill>
                  <a:srgbClr val="1B1BF5"/>
                </a:solidFill>
                <a:cs typeface="Times New Roman" pitchFamily="18" charset="0"/>
              </a:rPr>
              <a:t>В классе начался урок.</a:t>
            </a:r>
          </a:p>
          <a:p>
            <a:pPr>
              <a:defRPr/>
            </a:pPr>
            <a:r>
              <a:rPr lang="ru-RU" b="1" dirty="0" smtClean="0">
                <a:solidFill>
                  <a:srgbClr val="1B1BF5"/>
                </a:solidFill>
                <a:cs typeface="Times New Roman" pitchFamily="18" charset="0"/>
              </a:rPr>
              <a:t>Знает школьник и родитель —</a:t>
            </a:r>
          </a:p>
          <a:p>
            <a:pPr>
              <a:defRPr/>
            </a:pPr>
            <a:r>
              <a:rPr lang="ru-RU" b="1" dirty="0" smtClean="0">
                <a:solidFill>
                  <a:srgbClr val="1B1BF5"/>
                </a:solidFill>
                <a:cs typeface="Times New Roman" pitchFamily="18" charset="0"/>
              </a:rPr>
              <a:t>Проведет урок...</a:t>
            </a:r>
            <a:r>
              <a:rPr lang="ru-RU" dirty="0" smtClean="0"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ru-RU" dirty="0" smtClean="0">
                <a:cs typeface="Times New Roman" pitchFamily="18" charset="0"/>
              </a:rPr>
              <a:t> </a:t>
            </a:r>
          </a:p>
          <a:p>
            <a:pPr algn="l">
              <a:defRPr/>
            </a:pPr>
            <a:r>
              <a:rPr lang="ru-RU" b="1" dirty="0" smtClean="0">
                <a:ln w="11430"/>
                <a:solidFill>
                  <a:srgbClr val="1B1BF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b="1" dirty="0">
              <a:ln w="11430"/>
              <a:solidFill>
                <a:srgbClr val="1B1BF5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8438" name="Рисунок 8" descr="30d3260ff9e65c2ea5680f50360b01e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1" y="3429000"/>
            <a:ext cx="1584325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524628" y="357166"/>
            <a:ext cx="2571768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000" b="1" dirty="0">
                <a:ln w="11430">
                  <a:solidFill>
                    <a:srgbClr val="C00000"/>
                  </a:solidFill>
                </a:ln>
                <a:solidFill>
                  <a:srgbClr val="D81AB4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Учитель</a:t>
            </a:r>
          </a:p>
        </p:txBody>
      </p:sp>
    </p:spTree>
    <p:extLst>
      <p:ext uri="{BB962C8B-B14F-4D97-AF65-F5344CB8AC3E}">
        <p14:creationId xmlns:p14="http://schemas.microsoft.com/office/powerpoint/2010/main" val="377634192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1524000" y="0"/>
            <a:ext cx="9144000" cy="6858000"/>
          </a:xfrm>
          <a:prstGeom prst="frame">
            <a:avLst>
              <a:gd name="adj1" fmla="val 2008"/>
            </a:avLst>
          </a:prstGeom>
          <a:solidFill>
            <a:srgbClr val="17ED2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6150779" y="1087367"/>
            <a:ext cx="3248028" cy="3295672"/>
          </a:xfrm>
          <a:solidFill>
            <a:srgbClr val="B4DF85"/>
          </a:solidFill>
          <a:ln w="38100">
            <a:solidFill>
              <a:srgbClr val="17ED21"/>
            </a:solidFill>
          </a:ln>
        </p:spPr>
        <p:txBody>
          <a:bodyPr>
            <a:normAutofit lnSpcReduction="1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endParaRPr lang="ru-RU" b="1" dirty="0" smtClean="0">
              <a:ln w="11430"/>
              <a:solidFill>
                <a:srgbClr val="D81AB4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r>
              <a:rPr lang="ru-RU" b="1" dirty="0" smtClean="0">
                <a:solidFill>
                  <a:srgbClr val="1B1BF5"/>
                </a:solidFill>
                <a:cs typeface="Times New Roman" pitchFamily="18" charset="0"/>
              </a:rPr>
              <a:t>Письма в дом приносит он,</a:t>
            </a:r>
          </a:p>
          <a:p>
            <a:pPr>
              <a:defRPr/>
            </a:pPr>
            <a:r>
              <a:rPr lang="ru-RU" b="1" dirty="0" smtClean="0">
                <a:solidFill>
                  <a:srgbClr val="1B1BF5"/>
                </a:solidFill>
                <a:cs typeface="Times New Roman" pitchFamily="18" charset="0"/>
              </a:rPr>
              <a:t>Долгожданный ...  </a:t>
            </a:r>
          </a:p>
          <a:p>
            <a:pPr algn="l">
              <a:defRPr/>
            </a:pPr>
            <a:r>
              <a:rPr lang="ru-RU" b="1" dirty="0" smtClean="0">
                <a:solidFill>
                  <a:srgbClr val="1B1BF5"/>
                </a:solidFill>
                <a:cs typeface="Times New Roman" pitchFamily="18" charset="0"/>
              </a:rPr>
              <a:t> </a:t>
            </a:r>
          </a:p>
          <a:p>
            <a:pPr algn="l">
              <a:defRPr/>
            </a:pPr>
            <a:r>
              <a:rPr lang="ru-RU" b="1" dirty="0" smtClean="0">
                <a:solidFill>
                  <a:srgbClr val="1B1BF5"/>
                </a:solidFill>
                <a:cs typeface="Times New Roman" pitchFamily="18" charset="0"/>
              </a:rPr>
              <a:t> </a:t>
            </a:r>
            <a:endParaRPr lang="ru-RU" b="1" dirty="0">
              <a:solidFill>
                <a:srgbClr val="1B1BF5"/>
              </a:solidFill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381752" y="357166"/>
            <a:ext cx="2786082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000" b="1" dirty="0">
                <a:ln w="11430">
                  <a:solidFill>
                    <a:srgbClr val="C00000"/>
                  </a:solidFill>
                </a:ln>
                <a:solidFill>
                  <a:srgbClr val="D81AB4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Почтальон</a:t>
            </a:r>
          </a:p>
        </p:txBody>
      </p:sp>
      <p:pic>
        <p:nvPicPr>
          <p:cNvPr id="19463" name="Рисунок 31" descr="799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048001"/>
            <a:ext cx="171450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2620492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1524000" y="0"/>
            <a:ext cx="9144000" cy="6858000"/>
          </a:xfrm>
          <a:prstGeom prst="frame">
            <a:avLst>
              <a:gd name="adj1" fmla="val 2008"/>
            </a:avLst>
          </a:prstGeom>
          <a:solidFill>
            <a:srgbClr val="17ED2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6096000" y="457200"/>
            <a:ext cx="2943228" cy="2381272"/>
          </a:xfrm>
          <a:solidFill>
            <a:srgbClr val="B4DF85"/>
          </a:solidFill>
          <a:ln w="38100">
            <a:solidFill>
              <a:srgbClr val="17ED21"/>
            </a:solidFill>
          </a:ln>
        </p:spPr>
        <p:txBody>
          <a:bodyPr>
            <a:normAutofit fontScale="475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endParaRPr lang="ru-RU" b="1" dirty="0" smtClean="0">
              <a:ln w="11430"/>
              <a:solidFill>
                <a:srgbClr val="1B1BF5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defRPr/>
            </a:pPr>
            <a:endParaRPr lang="ru-RU" b="1" dirty="0" smtClean="0">
              <a:ln w="11430"/>
              <a:solidFill>
                <a:srgbClr val="1B1BF5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defRPr/>
            </a:pPr>
            <a:endParaRPr lang="ru-RU" b="1" dirty="0" smtClean="0">
              <a:ln w="11430"/>
              <a:solidFill>
                <a:srgbClr val="1B1BF5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defRPr/>
            </a:pPr>
            <a:r>
              <a:rPr lang="ru-RU" sz="3300" b="1" dirty="0">
                <a:solidFill>
                  <a:srgbClr val="1B1BF5"/>
                </a:solidFill>
                <a:cs typeface="Times New Roman" pitchFamily="18" charset="0"/>
              </a:rPr>
              <a:t>Кто движеньем управляет?</a:t>
            </a:r>
          </a:p>
          <a:p>
            <a:pPr>
              <a:defRPr/>
            </a:pPr>
            <a:r>
              <a:rPr lang="ru-RU" sz="3300" b="1" dirty="0">
                <a:solidFill>
                  <a:srgbClr val="1B1BF5"/>
                </a:solidFill>
                <a:cs typeface="Times New Roman" pitchFamily="18" charset="0"/>
              </a:rPr>
              <a:t>Кто машины пропускает?</a:t>
            </a:r>
          </a:p>
          <a:p>
            <a:pPr>
              <a:defRPr/>
            </a:pPr>
            <a:r>
              <a:rPr lang="ru-RU" sz="3300" b="1" dirty="0">
                <a:solidFill>
                  <a:srgbClr val="1B1BF5"/>
                </a:solidFill>
                <a:cs typeface="Times New Roman" pitchFamily="18" charset="0"/>
              </a:rPr>
              <a:t>На широкой мостовой</a:t>
            </a:r>
          </a:p>
          <a:p>
            <a:pPr>
              <a:defRPr/>
            </a:pPr>
            <a:r>
              <a:rPr lang="ru-RU" sz="3300" b="1" dirty="0">
                <a:solidFill>
                  <a:srgbClr val="1B1BF5"/>
                </a:solidFill>
                <a:cs typeface="Times New Roman" pitchFamily="18" charset="0"/>
              </a:rPr>
              <a:t>Машет жезлом... </a:t>
            </a:r>
            <a:endParaRPr lang="ru-RU" sz="3300" dirty="0">
              <a:cs typeface="Times New Roman" pitchFamily="18" charset="0"/>
            </a:endParaRPr>
          </a:p>
          <a:p>
            <a:pPr algn="l">
              <a:defRPr/>
            </a:pPr>
            <a:r>
              <a:rPr lang="ru-RU" sz="3300" dirty="0">
                <a:cs typeface="Times New Roman" pitchFamily="18" charset="0"/>
              </a:rPr>
              <a:t> </a:t>
            </a:r>
          </a:p>
          <a:p>
            <a:pPr algn="l">
              <a:defRPr/>
            </a:pPr>
            <a:r>
              <a:rPr lang="ru-RU" b="1" dirty="0" smtClean="0">
                <a:ln w="11430"/>
                <a:solidFill>
                  <a:srgbClr val="1B1BF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b="1" dirty="0">
              <a:ln w="11430"/>
              <a:solidFill>
                <a:srgbClr val="1B1BF5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0486" name="Рисунок 17" descr="hello_html_2ee4e0d9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657601"/>
            <a:ext cx="171450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6524628" y="357166"/>
            <a:ext cx="2571768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000" b="1" dirty="0">
                <a:ln w="11430">
                  <a:solidFill>
                    <a:srgbClr val="C00000"/>
                  </a:solidFill>
                </a:ln>
                <a:solidFill>
                  <a:srgbClr val="D81AB4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Постовой</a:t>
            </a:r>
          </a:p>
        </p:txBody>
      </p:sp>
    </p:spTree>
    <p:extLst>
      <p:ext uri="{BB962C8B-B14F-4D97-AF65-F5344CB8AC3E}">
        <p14:creationId xmlns:p14="http://schemas.microsoft.com/office/powerpoint/2010/main" val="3940481664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1524000" y="0"/>
            <a:ext cx="9144000" cy="6858000"/>
          </a:xfrm>
          <a:prstGeom prst="frame">
            <a:avLst>
              <a:gd name="adj1" fmla="val 2008"/>
            </a:avLst>
          </a:prstGeom>
          <a:solidFill>
            <a:srgbClr val="17ED2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60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6112667" y="357166"/>
            <a:ext cx="3467128" cy="2533672"/>
          </a:xfrm>
          <a:solidFill>
            <a:srgbClr val="B4DF85"/>
          </a:solidFill>
          <a:ln w="38100">
            <a:solidFill>
              <a:srgbClr val="17ED21"/>
            </a:solidFill>
          </a:ln>
        </p:spPr>
        <p:txBody>
          <a:bodyPr>
            <a:normAutofit fontScale="85000" lnSpcReduction="1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endParaRPr lang="ru-RU" b="1" dirty="0" smtClean="0">
              <a:ln w="11430"/>
              <a:solidFill>
                <a:srgbClr val="D81AB4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defRPr/>
            </a:pPr>
            <a:endParaRPr lang="ru-RU" b="1" dirty="0" smtClean="0">
              <a:solidFill>
                <a:srgbClr val="1B1BF5"/>
              </a:solidFill>
              <a:cs typeface="Times New Roman" pitchFamily="18" charset="0"/>
            </a:endParaRPr>
          </a:p>
          <a:p>
            <a:pPr>
              <a:defRPr/>
            </a:pPr>
            <a:r>
              <a:rPr lang="ru-RU" b="1" dirty="0" smtClean="0">
                <a:solidFill>
                  <a:srgbClr val="1B1BF5"/>
                </a:solidFill>
                <a:cs typeface="Times New Roman" pitchFamily="18" charset="0"/>
              </a:rPr>
              <a:t>У этой волшебницы,</a:t>
            </a:r>
          </a:p>
          <a:p>
            <a:pPr>
              <a:defRPr/>
            </a:pPr>
            <a:r>
              <a:rPr lang="ru-RU" b="1" dirty="0" smtClean="0">
                <a:solidFill>
                  <a:srgbClr val="1B1BF5"/>
                </a:solidFill>
                <a:cs typeface="Times New Roman" pitchFamily="18" charset="0"/>
              </a:rPr>
              <a:t>Этой художницы,</a:t>
            </a:r>
          </a:p>
          <a:p>
            <a:pPr>
              <a:defRPr/>
            </a:pPr>
            <a:r>
              <a:rPr lang="ru-RU" b="1" dirty="0" smtClean="0">
                <a:solidFill>
                  <a:srgbClr val="1B1BF5"/>
                </a:solidFill>
                <a:cs typeface="Times New Roman" pitchFamily="18" charset="0"/>
              </a:rPr>
              <a:t>Не кисти и краски,</a:t>
            </a:r>
          </a:p>
          <a:p>
            <a:pPr>
              <a:defRPr/>
            </a:pPr>
            <a:r>
              <a:rPr lang="ru-RU" b="1" dirty="0" smtClean="0">
                <a:solidFill>
                  <a:srgbClr val="1B1BF5"/>
                </a:solidFill>
                <a:cs typeface="Times New Roman" pitchFamily="18" charset="0"/>
              </a:rPr>
              <a:t>А гребень и ножницы.  </a:t>
            </a:r>
            <a:r>
              <a:rPr lang="ru-RU" b="1" dirty="0" smtClean="0">
                <a:ln w="11430"/>
                <a:solidFill>
                  <a:srgbClr val="1B1BF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imes New Roman" pitchFamily="18" charset="0"/>
              </a:rPr>
              <a:t> </a:t>
            </a:r>
            <a:endParaRPr lang="ru-RU" b="1" dirty="0">
              <a:ln w="11430"/>
              <a:solidFill>
                <a:srgbClr val="1B1BF5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Times New Roman" pitchFamily="18" charset="0"/>
            </a:endParaRPr>
          </a:p>
        </p:txBody>
      </p:sp>
      <p:pic>
        <p:nvPicPr>
          <p:cNvPr id="21510" name="Рисунок 17" descr="3346544_professii_1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838576"/>
            <a:ext cx="1435100" cy="179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Box 32"/>
          <p:cNvSpPr txBox="1"/>
          <p:nvPr/>
        </p:nvSpPr>
        <p:spPr>
          <a:xfrm>
            <a:off x="6310314" y="357166"/>
            <a:ext cx="3071834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000" b="1" dirty="0">
                <a:ln w="11430">
                  <a:solidFill>
                    <a:srgbClr val="C00000"/>
                  </a:solidFill>
                </a:ln>
                <a:solidFill>
                  <a:srgbClr val="D81AB4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Парикмахер</a:t>
            </a:r>
          </a:p>
        </p:txBody>
      </p:sp>
    </p:spTree>
    <p:extLst>
      <p:ext uri="{BB962C8B-B14F-4D97-AF65-F5344CB8AC3E}">
        <p14:creationId xmlns:p14="http://schemas.microsoft.com/office/powerpoint/2010/main" val="1199121009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709</Words>
  <Application>Microsoft Office PowerPoint</Application>
  <PresentationFormat>Произвольный</PresentationFormat>
  <Paragraphs>295</Paragraphs>
  <Slides>40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1" baseType="lpstr">
      <vt:lpstr>Апекс</vt:lpstr>
      <vt:lpstr> Внеклассное мероприятие для обучающихся        начальных классов   </vt:lpstr>
      <vt:lpstr>«Строители»</vt:lpstr>
      <vt:lpstr>«Угадай профессию»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«БЮРО НАХОДОК» </vt:lpstr>
      <vt:lpstr>Презентация PowerPoint</vt:lpstr>
      <vt:lpstr>«Лишний инструмент»</vt:lpstr>
      <vt:lpstr>Презентация PowerPoint</vt:lpstr>
      <vt:lpstr>«Физминутка»</vt:lpstr>
      <vt:lpstr>«Кроссворд»</vt:lpstr>
      <vt:lpstr>Презентация PowerPoint</vt:lpstr>
      <vt:lpstr>«По страницам сказок»</vt:lpstr>
      <vt:lpstr>«Кто это?»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«Самая – самая»</vt:lpstr>
      <vt:lpstr>«Правда ли ?»</vt:lpstr>
      <vt:lpstr>Редкие профессии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Внеклассное мероприятие для обучающихся        начальных классов</dc:title>
  <dc:creator>Dom</dc:creator>
  <cp:lastModifiedBy>User22</cp:lastModifiedBy>
  <cp:revision>2</cp:revision>
  <dcterms:created xsi:type="dcterms:W3CDTF">2020-11-15T19:23:20Z</dcterms:created>
  <dcterms:modified xsi:type="dcterms:W3CDTF">2025-01-19T09:41:03Z</dcterms:modified>
</cp:coreProperties>
</file>