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33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7CA1D-8578-44CB-B024-47F5A105333E}" type="datetimeFigureOut">
              <a:rPr lang="ru-RU" smtClean="0"/>
              <a:t>19.01.2025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73E89-7EB0-48B5-8D42-8CA9B60EC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6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037DE-0268-45FE-AD92-15860A2D04EC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07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49906C-533B-4A16-A03E-433D0BE2B595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D5FDBF-4EEE-47C7-A4E1-96F078876FCD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400264"/>
      </p:ext>
    </p:extLst>
  </p:cSld>
  <p:clrMapOvr>
    <a:masterClrMapping/>
  </p:clrMapOvr>
  <p:transition spd="med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94BEA-75F2-4D0A-B9D0-6CF59AF25DDD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5B156D-648A-4AB6-9E9E-1778B67A49EE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5364"/>
      </p:ext>
    </p:extLst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71EE77-6A86-4442-8D6E-2247103B13A6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69D952-F93F-411D-9CF4-A3CA94B657E0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94917"/>
      </p:ext>
    </p:extLst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6F819-E25E-4502-A6B1-AA442E6EB61E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DB7286-9338-4851-A6C8-EE5A09382AC5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20977"/>
      </p:ext>
    </p:extLst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B8185D-2B53-45C6-810D-2D151CADA61A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406A43-0CD1-4C73-AB6C-239647CB3039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60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250AC-568D-4B3B-8911-63B919CD6396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9FA40-C51F-4932-9B70-7E8E2D3040D2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358117"/>
      </p:ext>
    </p:extLst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0B2258-03F3-4DD8-BE24-990A61A91950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B9A622-7FD7-4CDA-ADC6-C058FB350B11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134931"/>
      </p:ext>
    </p:extLst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E4DB5E-AD7D-48EB-B1CE-A9D753F2C3FC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52837C-E475-4337-B5E1-783542FE4C9C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442"/>
      </p:ext>
    </p:extLst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43F64C-556D-4FB4-AC37-63DA00790B58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11F348-CA52-48E5-B546-C9F73173EDB6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55377"/>
      </p:ext>
    </p:extLst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978D5F-B509-4D73-9C16-2884003CAF7A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5A13BA-3ABD-4E4D-824B-E0D127B6CAF2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933364"/>
      </p:ext>
    </p:extLst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952AC4-64BB-4291-810A-7A056D5C7C07}" type="datetimeFigureOut">
              <a:rPr lang="ru-RU" smtClean="0">
                <a:solidFill>
                  <a:prstClr val="white">
                    <a:shade val="50000"/>
                  </a:prstClr>
                </a:solidFill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19.01.2025</a:t>
            </a:fld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0198FC-939C-4B83-9EB0-B6E5C7552A91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71483"/>
      </p:ext>
    </p:extLst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659D0E-2FD8-40E5-B61C-EE40121CD819}" type="slidenum">
              <a:rPr lang="ru-RU" altLang="ru-RU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983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blind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76400" y="609601"/>
            <a:ext cx="8763000" cy="1736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AF273E"/>
                  </a:outerShdw>
                </a:effectLst>
                <a:latin typeface="Comic Sans MS" pitchFamily="66" charset="0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AF273E"/>
                  </a:outerShdw>
                </a:effectLst>
                <a:latin typeface="Comic Sans MS" pitchFamily="66" charset="0"/>
              </a:rPr>
            </a:br>
            <a:r>
              <a:rPr lang="ru-RU" sz="2800" dirty="0">
                <a:effectLst>
                  <a:outerShdw blurRad="38100" dist="38100" dir="2700000" algn="tl">
                    <a:srgbClr val="AF273E"/>
                  </a:outerShdw>
                </a:effectLst>
              </a:rPr>
              <a:t>Внеклассное мероприятие для обучающихся        начальных классов 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28800" y="3124200"/>
            <a:ext cx="8458200" cy="32004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6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«</a:t>
            </a:r>
            <a:r>
              <a:rPr lang="ru-RU" sz="5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Мир профессий</a:t>
            </a:r>
            <a:r>
              <a:rPr lang="ru-RU" sz="54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»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0" indent="0"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      </a:t>
            </a:r>
            <a:r>
              <a:rPr lang="ru-RU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Составила:  </a:t>
            </a:r>
            <a:r>
              <a:rPr lang="ru-RU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Щадных</a:t>
            </a:r>
            <a:r>
              <a:rPr lang="ru-RU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М. Н.</a:t>
            </a:r>
          </a:p>
          <a:p>
            <a:pPr marL="0" indent="0"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  учитель начальных классов   </a:t>
            </a:r>
          </a:p>
          <a:p>
            <a:pPr marL="0" indent="0"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0031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91200" y="285728"/>
            <a:ext cx="4305328" cy="2076472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В поле комбайнов слышится хор,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Хлебный корабль ведёт ... </a:t>
            </a:r>
            <a:r>
              <a:rPr lang="ru-RU" b="1" dirty="0" smtClean="0">
                <a:cs typeface="Times New Roman" pitchFamily="18" charset="0"/>
              </a:rPr>
              <a:t> </a:t>
            </a:r>
            <a:endParaRPr lang="ru-RU" dirty="0" smtClean="0"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2534" name="Рисунок 8" descr="hello_html_m63c9a7a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4" y="3657600"/>
            <a:ext cx="147637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53190" y="357166"/>
            <a:ext cx="285752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Комбайнёр</a:t>
            </a:r>
          </a:p>
        </p:txBody>
      </p:sp>
    </p:spTree>
    <p:extLst>
      <p:ext uri="{BB962C8B-B14F-4D97-AF65-F5344CB8AC3E}">
        <p14:creationId xmlns:p14="http://schemas.microsoft.com/office/powerpoint/2010/main" val="322816746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035231" y="387217"/>
            <a:ext cx="4152928" cy="2533672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Мастерица на все руки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Нам сошьет пиджак и брюки.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Не закройщик, не ткачиха.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Кто она, скажи?</a:t>
            </a:r>
            <a:r>
              <a:rPr lang="ru-RU" dirty="0" smtClean="0"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24628" y="357166"/>
            <a:ext cx="257176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Портниха</a:t>
            </a:r>
          </a:p>
        </p:txBody>
      </p:sp>
      <p:pic>
        <p:nvPicPr>
          <p:cNvPr id="23559" name="Рисунок 16" descr="324894_html_7e113d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4" y="3200400"/>
            <a:ext cx="134937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996775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248400" y="390436"/>
            <a:ext cx="3571900" cy="2228872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 </a:t>
            </a: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Тёмной ночью, ясным днём</a:t>
            </a:r>
          </a:p>
          <a:p>
            <a:pPr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Он сражается с огнём.</a:t>
            </a:r>
          </a:p>
          <a:p>
            <a:pPr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В каске, будто воин славный,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На пожар спешит... </a:t>
            </a:r>
            <a:endParaRPr lang="ru-RU" dirty="0" smtClean="0">
              <a:cs typeface="Times New Roman" pitchFamily="18" charset="0"/>
            </a:endParaRPr>
          </a:p>
          <a:p>
            <a:pPr algn="l">
              <a:defRPr/>
            </a:pP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4582" name="Рисунок 8" descr="1063298_kartinki-professii-dlya-detei-skach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13414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24628" y="357166"/>
            <a:ext cx="271464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Пожарный</a:t>
            </a:r>
          </a:p>
        </p:txBody>
      </p:sp>
    </p:spTree>
    <p:extLst>
      <p:ext uri="{BB962C8B-B14F-4D97-AF65-F5344CB8AC3E}">
        <p14:creationId xmlns:p14="http://schemas.microsoft.com/office/powerpoint/2010/main" val="205478774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019800" y="457200"/>
            <a:ext cx="4000528" cy="2152672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solidFill>
                <a:srgbClr val="1B1BF5"/>
              </a:solidFill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solidFill>
                <a:srgbClr val="1B1BF5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Знает точно детвора: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Кормят вкусно ... </a:t>
            </a:r>
            <a:endParaRPr lang="ru-RU" dirty="0" smtClean="0"/>
          </a:p>
          <a:p>
            <a:pPr>
              <a:defRPr/>
            </a:pP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606" name="Рисунок 13" descr="hello_html_m9416ff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51188"/>
            <a:ext cx="1447800" cy="1809750"/>
          </a:xfrm>
          <a:prstGeom prst="rect">
            <a:avLst/>
          </a:prstGeom>
          <a:noFill/>
          <a:ln w="9525">
            <a:solidFill>
              <a:srgbClr val="17ED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524628" y="357166"/>
            <a:ext cx="271464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Повар</a:t>
            </a:r>
          </a:p>
        </p:txBody>
      </p:sp>
    </p:spTree>
    <p:extLst>
      <p:ext uri="{BB962C8B-B14F-4D97-AF65-F5344CB8AC3E}">
        <p14:creationId xmlns:p14="http://schemas.microsoft.com/office/powerpoint/2010/main" val="253931777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867400" y="457200"/>
            <a:ext cx="4229128" cy="2228872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Красками пахнет наш юбиляр: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Тысячный дом покрасил ...</a:t>
            </a:r>
            <a:r>
              <a:rPr lang="ru-RU" dirty="0" smtClean="0">
                <a:cs typeface="Times New Roman" pitchFamily="18" charset="0"/>
              </a:rPr>
              <a:t> </a:t>
            </a:r>
            <a:r>
              <a:rPr lang="ru-RU" b="1" dirty="0" smtClean="0">
                <a:cs typeface="Times New Roman" pitchFamily="18" charset="0"/>
              </a:rPr>
              <a:t> </a:t>
            </a:r>
            <a:endParaRPr lang="ru-RU" dirty="0" smtClean="0">
              <a:cs typeface="Times New Roman" pitchFamily="18" charset="0"/>
            </a:endParaRPr>
          </a:p>
          <a:p>
            <a:pPr algn="l"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24628" y="357166"/>
            <a:ext cx="257176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Маляр</a:t>
            </a:r>
          </a:p>
        </p:txBody>
      </p:sp>
      <p:pic>
        <p:nvPicPr>
          <p:cNvPr id="26631" name="Рисунок 18" descr="609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14478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43664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400800" y="285728"/>
            <a:ext cx="3767166" cy="2305072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ru-RU" dirty="0" smtClean="0"/>
              <a:t> 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Наяву, а не во сне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Он летает в вышине.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Водит в небе самолет.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Кто же он, скажи? </a:t>
            </a:r>
            <a:r>
              <a:rPr lang="ru-RU" dirty="0" smtClean="0">
                <a:cs typeface="Times New Roman" pitchFamily="18" charset="0"/>
              </a:rPr>
              <a:t> </a:t>
            </a: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7654" name="Рисунок 10" descr="324894_html_503ab45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1443038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24628" y="357166"/>
            <a:ext cx="271464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Пилот</a:t>
            </a:r>
          </a:p>
        </p:txBody>
      </p:sp>
    </p:spTree>
    <p:extLst>
      <p:ext uri="{BB962C8B-B14F-4D97-AF65-F5344CB8AC3E}">
        <p14:creationId xmlns:p14="http://schemas.microsoft.com/office/powerpoint/2010/main" val="382539677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 flipV="1">
            <a:off x="6019800" y="914400"/>
            <a:ext cx="2590800" cy="1295400"/>
          </a:xfrm>
          <a:solidFill>
            <a:schemeClr val="bg1"/>
          </a:solidFill>
          <a:ln w="38100">
            <a:solidFill>
              <a:srgbClr val="17ED21"/>
            </a:solidFill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019801" y="609600"/>
            <a:ext cx="4045541" cy="2093360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Кто плывет на корабле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 неизведанной земле?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Весельчак он и добряк.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Как зовут его? </a:t>
            </a:r>
            <a:r>
              <a:rPr lang="ru-RU" dirty="0" smtClean="0"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8679" name="Рисунок 10" descr="0_9c2c9_9f4d94f9_X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9000"/>
            <a:ext cx="1341438" cy="1676400"/>
          </a:xfrm>
          <a:prstGeom prst="rect">
            <a:avLst/>
          </a:prstGeom>
          <a:noFill/>
          <a:ln w="9525">
            <a:solidFill>
              <a:srgbClr val="17ED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538303" y="457200"/>
            <a:ext cx="257176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Моряк</a:t>
            </a:r>
          </a:p>
        </p:txBody>
      </p:sp>
    </p:spTree>
    <p:extLst>
      <p:ext uri="{BB962C8B-B14F-4D97-AF65-F5344CB8AC3E}">
        <p14:creationId xmlns:p14="http://schemas.microsoft.com/office/powerpoint/2010/main" val="3866819041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867400" y="500876"/>
            <a:ext cx="4352956" cy="2166124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Иглою огненной портной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Шьёт кораблю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Костюм стальной.</a:t>
            </a:r>
          </a:p>
          <a:p>
            <a:pPr>
              <a:defRPr/>
            </a:pPr>
            <a:endParaRPr lang="ru-RU" dirty="0" smtClean="0"/>
          </a:p>
          <a:p>
            <a:pPr algn="l">
              <a:defRPr/>
            </a:pP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9702" name="Рисунок 10" descr="898968_svarschik-p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57600"/>
            <a:ext cx="1371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03091" y="485465"/>
            <a:ext cx="435771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Электросварщик</a:t>
            </a:r>
          </a:p>
        </p:txBody>
      </p:sp>
    </p:spTree>
    <p:extLst>
      <p:ext uri="{BB962C8B-B14F-4D97-AF65-F5344CB8AC3E}">
        <p14:creationId xmlns:p14="http://schemas.microsoft.com/office/powerpoint/2010/main" val="218341627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81200" y="838200"/>
            <a:ext cx="8229600" cy="5791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8000" dirty="0">
                <a:solidFill>
                  <a:srgbClr val="FFC000"/>
                </a:solidFill>
                <a:latin typeface="Comic Sans MS" pitchFamily="66" charset="0"/>
                <a:cs typeface="Aharoni" pitchFamily="2" charset="-79"/>
              </a:rPr>
              <a:t>«БЮРО НАХОДОК»</a:t>
            </a:r>
            <a:br>
              <a:rPr lang="ru-RU" sz="8000" dirty="0">
                <a:solidFill>
                  <a:srgbClr val="FFC000"/>
                </a:solidFill>
                <a:latin typeface="Comic Sans MS" pitchFamily="66" charset="0"/>
                <a:cs typeface="Aharoni" pitchFamily="2" charset="-79"/>
              </a:rPr>
            </a:br>
            <a:endParaRPr lang="ru-RU" sz="8000" dirty="0">
              <a:solidFill>
                <a:srgbClr val="FFC000"/>
              </a:solidFill>
              <a:latin typeface="Comic Sans MS" pitchFamily="66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0619443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304800"/>
            <a:ext cx="8610600" cy="6324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sz="2000" b="1" i="1" dirty="0"/>
              <a:t>КОЛЕСО</a:t>
            </a:r>
          </a:p>
          <a:p>
            <a:pPr eaLnBrk="1" hangingPunct="1">
              <a:defRPr/>
            </a:pPr>
            <a:r>
              <a:rPr lang="ru-RU" sz="2000" b="1" i="1" dirty="0">
                <a:latin typeface="SimSun-ExtB" pitchFamily="49" charset="-122"/>
              </a:rPr>
              <a:t>КИРПИЧ</a:t>
            </a:r>
          </a:p>
          <a:p>
            <a:pPr eaLnBrk="1" hangingPunct="1">
              <a:defRPr/>
            </a:pPr>
            <a:r>
              <a:rPr lang="ru-RU" sz="2000" b="1" i="1" dirty="0">
                <a:latin typeface="SimSun-ExtB" pitchFamily="49" charset="-122"/>
              </a:rPr>
              <a:t>ИГЛА-ТАБЛЕТКИ</a:t>
            </a:r>
          </a:p>
          <a:p>
            <a:pPr eaLnBrk="1" hangingPunct="1">
              <a:defRPr/>
            </a:pPr>
            <a:r>
              <a:rPr lang="ru-RU" sz="2000" b="1" i="1" dirty="0">
                <a:latin typeface="SimSun-ExtB" pitchFamily="49" charset="-122"/>
              </a:rPr>
              <a:t>НИТКИ</a:t>
            </a:r>
          </a:p>
          <a:p>
            <a:pPr eaLnBrk="1" hangingPunct="1">
              <a:defRPr/>
            </a:pPr>
            <a:r>
              <a:rPr lang="ru-RU" sz="2000" b="1" i="1" dirty="0">
                <a:latin typeface="SimSun-ExtB" pitchFamily="49" charset="-122"/>
              </a:rPr>
              <a:t>МУКА</a:t>
            </a:r>
          </a:p>
          <a:p>
            <a:pPr eaLnBrk="1" hangingPunct="1">
              <a:defRPr/>
            </a:pPr>
            <a:r>
              <a:rPr lang="ru-RU" sz="2000" b="1" i="1" dirty="0">
                <a:latin typeface="SimSun-ExtB" pitchFamily="49" charset="-122"/>
              </a:rPr>
              <a:t>МЕЛ</a:t>
            </a:r>
          </a:p>
          <a:p>
            <a:pPr eaLnBrk="1" hangingPunct="1">
              <a:defRPr/>
            </a:pPr>
            <a:r>
              <a:rPr lang="ru-RU" sz="2000" b="1" i="1" dirty="0">
                <a:latin typeface="SimSun-ExtB" pitchFamily="49" charset="-122"/>
              </a:rPr>
              <a:t>НОЖНИЦЫ</a:t>
            </a:r>
          </a:p>
          <a:p>
            <a:pPr eaLnBrk="1" hangingPunct="1">
              <a:defRPr/>
            </a:pPr>
            <a:endParaRPr lang="ru-RU" sz="2000" b="1" i="1" dirty="0">
              <a:latin typeface="SimSun-ExtB" pitchFamily="49" charset="-122"/>
            </a:endParaRPr>
          </a:p>
          <a:p>
            <a:pPr eaLnBrk="1" hangingPunct="1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Водитель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Каменщик, строитель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Врач, доктор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Портной, швея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Повар, пекарь, кондитер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Учитель, педагог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Парикмахер</a:t>
            </a:r>
          </a:p>
          <a:p>
            <a:pPr eaLnBrk="1" hangingPunct="1">
              <a:defRPr/>
            </a:pP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5310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8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8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8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8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8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8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8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8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8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8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8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8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>
                <a:solidFill>
                  <a:srgbClr val="FFC000"/>
                </a:solidFill>
                <a:latin typeface="Comic Sans MS" pitchFamily="66" charset="0"/>
                <a:ea typeface="FangSong" pitchFamily="49" charset="-122"/>
                <a:cs typeface="DokChampa" pitchFamily="34" charset="-34"/>
              </a:rPr>
              <a:t>«Строители»</a:t>
            </a:r>
          </a:p>
        </p:txBody>
      </p:sp>
      <p:pic>
        <p:nvPicPr>
          <p:cNvPr id="14339" name="Picture 5" descr="строитель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438400"/>
            <a:ext cx="2057400" cy="1866900"/>
          </a:xfrm>
          <a:effectLst>
            <a:outerShdw dist="107763" dir="13500000" algn="ctr" rotWithShape="0">
              <a:srgbClr val="660066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011969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4800" dirty="0">
                <a:solidFill>
                  <a:srgbClr val="FFC000"/>
                </a:solidFill>
                <a:latin typeface="Comic Sans MS" pitchFamily="66" charset="0"/>
                <a:cs typeface="Aharoni" pitchFamily="2" charset="-79"/>
              </a:rPr>
              <a:t>«Лишний инструмент»</a:t>
            </a:r>
          </a:p>
        </p:txBody>
      </p:sp>
      <p:pic>
        <p:nvPicPr>
          <p:cNvPr id="6" name="Picture 4" descr="C16-3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2362201"/>
            <a:ext cx="1600200" cy="1457325"/>
          </a:xfrm>
          <a:noFill/>
        </p:spPr>
      </p:pic>
    </p:spTree>
    <p:extLst>
      <p:ext uri="{BB962C8B-B14F-4D97-AF65-F5344CB8AC3E}">
        <p14:creationId xmlns:p14="http://schemas.microsoft.com/office/powerpoint/2010/main" val="14034336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381000"/>
            <a:ext cx="8991600" cy="6172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ru-RU" b="1" dirty="0"/>
              <a:t>К</a:t>
            </a:r>
            <a:r>
              <a:rPr lang="ru-RU" b="1" dirty="0" smtClean="0"/>
              <a:t>исть- клей- линейка- спица- ножницы</a:t>
            </a:r>
          </a:p>
          <a:p>
            <a:pPr marL="609600" indent="-609600" eaLnBrk="1" hangingPunct="1">
              <a:buNone/>
              <a:defRPr/>
            </a:pPr>
            <a:r>
              <a:rPr lang="ru-RU" dirty="0" smtClean="0"/>
              <a:t>                                                  </a:t>
            </a:r>
            <a:r>
              <a:rPr lang="ru-RU" b="1" i="1" u="sng" dirty="0" smtClean="0"/>
              <a:t>спица</a:t>
            </a:r>
          </a:p>
          <a:p>
            <a:pPr marL="609600" indent="-609600" eaLnBrk="1" hangingPunct="1">
              <a:buNone/>
              <a:defRPr/>
            </a:pPr>
            <a:r>
              <a:rPr lang="ru-RU" sz="2000" dirty="0"/>
              <a:t>2)</a:t>
            </a:r>
            <a:r>
              <a:rPr lang="ru-RU" dirty="0" smtClean="0"/>
              <a:t>    </a:t>
            </a:r>
            <a:r>
              <a:rPr lang="ru-RU" sz="2400" b="1" dirty="0"/>
              <a:t>Игла –нитки –гвоздь –напёрсток – сантиметровая лента</a:t>
            </a:r>
          </a:p>
          <a:p>
            <a:pPr marL="609600" indent="-609600" eaLnBrk="1" hangingPunct="1">
              <a:buNone/>
              <a:defRPr/>
            </a:pPr>
            <a:r>
              <a:rPr lang="ru-RU" sz="2400" b="1" dirty="0"/>
              <a:t>                                                           </a:t>
            </a:r>
            <a:r>
              <a:rPr lang="ru-RU" sz="2400" b="1" i="1" u="sng" dirty="0"/>
              <a:t>гвоздь</a:t>
            </a:r>
          </a:p>
          <a:p>
            <a:pPr marL="609600" indent="-609600" eaLnBrk="1" hangingPunct="1">
              <a:buNone/>
              <a:defRPr/>
            </a:pPr>
            <a:r>
              <a:rPr lang="ru-RU" sz="2400" dirty="0"/>
              <a:t>3</a:t>
            </a:r>
            <a:r>
              <a:rPr lang="ru-RU" sz="2400" b="1" dirty="0"/>
              <a:t>)     </a:t>
            </a:r>
            <a:r>
              <a:rPr lang="ru-RU" b="1" dirty="0" smtClean="0"/>
              <a:t>Кастрюля –ложка –тёрка –крючок</a:t>
            </a:r>
          </a:p>
          <a:p>
            <a:pPr marL="609600" indent="-609600" eaLnBrk="1" hangingPunct="1">
              <a:buNone/>
              <a:defRPr/>
            </a:pPr>
            <a:r>
              <a:rPr lang="ru-RU" b="1" dirty="0" smtClean="0"/>
              <a:t>                                                  </a:t>
            </a:r>
            <a:r>
              <a:rPr lang="ru-RU" sz="2400" b="1" i="1" u="sng" dirty="0"/>
              <a:t>крючок</a:t>
            </a:r>
          </a:p>
          <a:p>
            <a:pPr marL="609600" indent="-609600" eaLnBrk="1" hangingPunct="1">
              <a:buNone/>
              <a:defRPr/>
            </a:pPr>
            <a:r>
              <a:rPr lang="ru-RU" dirty="0"/>
              <a:t>4</a:t>
            </a:r>
            <a:r>
              <a:rPr lang="ru-RU" b="1" dirty="0" smtClean="0"/>
              <a:t>)    Пряжа –нож –спицы –ножницы</a:t>
            </a:r>
          </a:p>
          <a:p>
            <a:pPr marL="609600" indent="-609600" eaLnBrk="1" hangingPunct="1">
              <a:buNone/>
              <a:defRPr/>
            </a:pPr>
            <a:r>
              <a:rPr lang="ru-RU" dirty="0" smtClean="0"/>
              <a:t>                                                 </a:t>
            </a:r>
            <a:r>
              <a:rPr lang="ru-RU" b="1" i="1" u="sng" dirty="0" smtClean="0"/>
              <a:t> нож</a:t>
            </a:r>
            <a:endParaRPr lang="ru-RU" dirty="0" smtClean="0"/>
          </a:p>
          <a:p>
            <a:pPr marL="609600" indent="-609600" eaLnBrk="1" hangingPunct="1">
              <a:buFont typeface="Wingdings" pitchFamily="2" charset="2"/>
              <a:buAutoNum type="arabicParenR" startAt="5"/>
              <a:defRPr/>
            </a:pPr>
            <a:r>
              <a:rPr lang="ru-RU" b="1" dirty="0" smtClean="0"/>
              <a:t>Фен – ножницы – клей – расчёска </a:t>
            </a:r>
          </a:p>
          <a:p>
            <a:pPr marL="0" indent="0" eaLnBrk="1" hangingPunct="1"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                        </a:t>
            </a:r>
            <a:r>
              <a:rPr lang="ru-RU" b="1" i="1" u="sng" dirty="0"/>
              <a:t> </a:t>
            </a:r>
            <a:r>
              <a:rPr lang="ru-RU" b="1" i="1" u="sng" dirty="0" smtClean="0"/>
              <a:t>клей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181721069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25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25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25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2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250"/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250"/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250"/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800" dirty="0">
                <a:solidFill>
                  <a:srgbClr val="FFC000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ru-RU" sz="4800" dirty="0" err="1">
                <a:solidFill>
                  <a:srgbClr val="FFC000"/>
                </a:solidFill>
                <a:latin typeface="Comic Sans MS" pitchFamily="66" charset="0"/>
                <a:cs typeface="Times New Roman" pitchFamily="18" charset="0"/>
              </a:rPr>
              <a:t>Физминутка</a:t>
            </a:r>
            <a:r>
              <a:rPr lang="ru-RU" sz="4800" dirty="0">
                <a:solidFill>
                  <a:srgbClr val="FFC000"/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>
          <a:xfrm>
            <a:off x="1981200" y="2286001"/>
            <a:ext cx="8229600" cy="4022725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FFFFCC"/>
                </a:solidFill>
              </a:rPr>
              <a:t>-Как делает шофёр?</a:t>
            </a:r>
          </a:p>
          <a:p>
            <a:pPr eaLnBrk="1" hangingPunct="1"/>
            <a:r>
              <a:rPr lang="ru-RU" altLang="ru-RU" sz="3200" b="1">
                <a:solidFill>
                  <a:srgbClr val="FFFFCC"/>
                </a:solidFill>
              </a:rPr>
              <a:t>-Как делает повар?</a:t>
            </a:r>
          </a:p>
          <a:p>
            <a:pPr eaLnBrk="1" hangingPunct="1"/>
            <a:r>
              <a:rPr lang="ru-RU" altLang="ru-RU" sz="3200" b="1">
                <a:solidFill>
                  <a:srgbClr val="FFFFCC"/>
                </a:solidFill>
              </a:rPr>
              <a:t>-Как делает маляр?</a:t>
            </a:r>
          </a:p>
          <a:p>
            <a:pPr eaLnBrk="1" hangingPunct="1"/>
            <a:r>
              <a:rPr lang="ru-RU" altLang="ru-RU" sz="3200" b="1">
                <a:solidFill>
                  <a:srgbClr val="FFFFCC"/>
                </a:solidFill>
              </a:rPr>
              <a:t>-Как делает парикмахер?</a:t>
            </a:r>
          </a:p>
          <a:p>
            <a:pPr eaLnBrk="1" hangingPunct="1"/>
            <a:r>
              <a:rPr lang="ru-RU" altLang="ru-RU" sz="3200" b="1">
                <a:solidFill>
                  <a:srgbClr val="FFFFCC"/>
                </a:solidFill>
              </a:rPr>
              <a:t>-Как делает пианист?</a:t>
            </a:r>
          </a:p>
          <a:p>
            <a:pPr eaLnBrk="1" hangingPunct="1"/>
            <a:r>
              <a:rPr lang="ru-RU" altLang="ru-RU" sz="3200" b="1">
                <a:solidFill>
                  <a:srgbClr val="FFFFCC"/>
                </a:solidFill>
              </a:rPr>
              <a:t>-Как делает дворник?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25951625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83162"/>
          </a:xfrm>
        </p:spPr>
        <p:txBody>
          <a:bodyPr/>
          <a:lstStyle/>
          <a:p>
            <a:pPr>
              <a:defRPr/>
            </a:pPr>
            <a:r>
              <a:rPr lang="ru-RU" sz="8000" dirty="0">
                <a:solidFill>
                  <a:srgbClr val="FFC000"/>
                </a:solidFill>
                <a:latin typeface="Comic Sans MS" panose="030F0702030302020204" pitchFamily="66" charset="0"/>
              </a:rPr>
              <a:t>«Кроссворд»</a:t>
            </a:r>
          </a:p>
        </p:txBody>
      </p:sp>
    </p:spTree>
    <p:extLst>
      <p:ext uri="{BB962C8B-B14F-4D97-AF65-F5344CB8AC3E}">
        <p14:creationId xmlns:p14="http://schemas.microsoft.com/office/powerpoint/2010/main" val="283297414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81620" y="357166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81818" y="35716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81752" y="35716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81686" y="357166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81884" y="35716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81950" y="35716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382016" y="35716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38563" y="5000625"/>
            <a:ext cx="5357812" cy="1500188"/>
          </a:xfrm>
          <a:prstGeom prst="roundRect">
            <a:avLst/>
          </a:prstGeom>
          <a:solidFill>
            <a:srgbClr val="30CA2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Лихачу прикажет «Стой!»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На дороге…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882082" y="35716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382148" y="35716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381751" y="4357689"/>
            <a:ext cx="42862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П</a:t>
            </a:r>
          </a:p>
        </p:txBody>
      </p:sp>
      <p:grpSp>
        <p:nvGrpSpPr>
          <p:cNvPr id="50" name="Группа 49"/>
          <p:cNvGrpSpPr>
            <a:grpSpLocks/>
          </p:cNvGrpSpPr>
          <p:nvPr/>
        </p:nvGrpSpPr>
        <p:grpSpPr bwMode="auto">
          <a:xfrm>
            <a:off x="5881688" y="357189"/>
            <a:ext cx="3929062" cy="428625"/>
            <a:chOff x="4357686" y="357166"/>
            <a:chExt cx="3929090" cy="428628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4357686" y="35716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П</a:t>
              </a: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4857752" y="35716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5357818" y="35716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6357950" y="35716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5857884" y="35716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858016" y="35716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7358082" y="35716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858148" y="35716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Й</a:t>
              </a:r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4881554" y="857232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9382148" y="135729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881686" y="857232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381620" y="857232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881818" y="857232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381752" y="857232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952876" y="5143500"/>
            <a:ext cx="5643563" cy="1500188"/>
          </a:xfrm>
          <a:prstGeom prst="roundRect">
            <a:avLst/>
          </a:prstGeom>
          <a:solidFill>
            <a:srgbClr val="30CA2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Кто в дни болезней всех полезней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И лечит нас от всех болезней?</a:t>
            </a:r>
          </a:p>
        </p:txBody>
      </p:sp>
      <p:grpSp>
        <p:nvGrpSpPr>
          <p:cNvPr id="64" name="Группа 63"/>
          <p:cNvGrpSpPr>
            <a:grpSpLocks/>
          </p:cNvGrpSpPr>
          <p:nvPr/>
        </p:nvGrpSpPr>
        <p:grpSpPr bwMode="auto">
          <a:xfrm>
            <a:off x="5381626" y="857251"/>
            <a:ext cx="1928813" cy="428625"/>
            <a:chOff x="3857620" y="857232"/>
            <a:chExt cx="1928826" cy="42862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3857620" y="85723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5357818" y="85723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Ч</a:t>
              </a: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357686" y="85723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857752" y="85723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А</a:t>
              </a:r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6881818" y="285749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381884" y="285749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9882214" y="285749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881950" y="285749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881686" y="3857628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881686" y="4357694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881554" y="1357298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381488" y="1857364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3881422" y="3857628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381752" y="135729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381620" y="135729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381884" y="135729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881818" y="135729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882082" y="135729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382016" y="135729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881554" y="1857364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381752" y="1857364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381620" y="1857364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881818" y="1857364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381752" y="2357430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881818" y="2357430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881554" y="2357430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381620" y="2357430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881422" y="2357430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381488" y="2357430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881818" y="3357562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381356" y="2357430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5381620" y="2857496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9382148" y="285749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381752" y="285749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382016" y="285749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8882082" y="2857496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381620" y="385762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381752" y="3357562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881686" y="1857364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881686" y="2357430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881686" y="2857496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881686" y="3357562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881689" y="1357314"/>
            <a:ext cx="42862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7881939" y="1357314"/>
            <a:ext cx="42862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7881950" y="135729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881686" y="1357298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4024313" y="4929188"/>
            <a:ext cx="5643562" cy="1643062"/>
          </a:xfrm>
          <a:prstGeom prst="roundRect">
            <a:avLst/>
          </a:prstGeom>
          <a:solidFill>
            <a:srgbClr val="30CA2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Он похож на капитана,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Но ведет корабль степной.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Спорит он с волной упрямо,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Только с золотой волной.  </a:t>
            </a:r>
          </a:p>
        </p:txBody>
      </p:sp>
      <p:grpSp>
        <p:nvGrpSpPr>
          <p:cNvPr id="124" name="Группа 123"/>
          <p:cNvGrpSpPr>
            <a:grpSpLocks/>
          </p:cNvGrpSpPr>
          <p:nvPr/>
        </p:nvGrpSpPr>
        <p:grpSpPr bwMode="auto">
          <a:xfrm>
            <a:off x="5381626" y="1357314"/>
            <a:ext cx="4429125" cy="428625"/>
            <a:chOff x="3857620" y="1357298"/>
            <a:chExt cx="4429156" cy="428628"/>
          </a:xfrm>
        </p:grpSpPr>
        <p:sp>
          <p:nvSpPr>
            <p:cNvPr id="125" name="Прямоугольник 124"/>
            <p:cNvSpPr/>
            <p:nvPr/>
          </p:nvSpPr>
          <p:spPr>
            <a:xfrm>
              <a:off x="7858148" y="135729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3857620" y="135729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4857752" y="135729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5357819" y="135729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5857884" y="135729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6858016" y="135729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7358083" y="135729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Ё</a:t>
              </a: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4357687" y="135729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6357951" y="135729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Й</a:t>
              </a:r>
            </a:p>
          </p:txBody>
        </p:sp>
      </p:grpSp>
      <p:sp>
        <p:nvSpPr>
          <p:cNvPr id="144" name="Скругленный прямоугольник 143"/>
          <p:cNvSpPr/>
          <p:nvPr/>
        </p:nvSpPr>
        <p:spPr>
          <a:xfrm>
            <a:off x="3952875" y="4929188"/>
            <a:ext cx="4857750" cy="1643062"/>
          </a:xfrm>
          <a:prstGeom prst="roundRect">
            <a:avLst/>
          </a:prstGeom>
          <a:solidFill>
            <a:srgbClr val="30CA2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Правила движения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Знает без сомнения.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Вмиг заводит он мотор,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На машине мчит...  </a:t>
            </a:r>
          </a:p>
        </p:txBody>
      </p:sp>
      <p:grpSp>
        <p:nvGrpSpPr>
          <p:cNvPr id="146" name="Группа 145"/>
          <p:cNvGrpSpPr>
            <a:grpSpLocks/>
          </p:cNvGrpSpPr>
          <p:nvPr/>
        </p:nvGrpSpPr>
        <p:grpSpPr bwMode="auto">
          <a:xfrm>
            <a:off x="4881564" y="1857376"/>
            <a:ext cx="2428875" cy="428625"/>
            <a:chOff x="3357554" y="1857364"/>
            <a:chExt cx="2428892" cy="428628"/>
          </a:xfrm>
        </p:grpSpPr>
        <p:sp>
          <p:nvSpPr>
            <p:cNvPr id="147" name="Прямоугольник 146"/>
            <p:cNvSpPr/>
            <p:nvPr/>
          </p:nvSpPr>
          <p:spPr>
            <a:xfrm>
              <a:off x="3357554" y="185736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Ш</a:t>
              </a:r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4857751" y="185736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Ё</a:t>
              </a:r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4357686" y="185736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3857619" y="185736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5357818" y="185736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Р</a:t>
              </a:r>
            </a:p>
          </p:txBody>
        </p:sp>
      </p:grpSp>
      <p:grpSp>
        <p:nvGrpSpPr>
          <p:cNvPr id="161" name="Группа 160"/>
          <p:cNvGrpSpPr>
            <a:grpSpLocks/>
          </p:cNvGrpSpPr>
          <p:nvPr/>
        </p:nvGrpSpPr>
        <p:grpSpPr bwMode="auto">
          <a:xfrm>
            <a:off x="3881438" y="2357439"/>
            <a:ext cx="3429000" cy="428625"/>
            <a:chOff x="2357422" y="2357430"/>
            <a:chExt cx="3429024" cy="428628"/>
          </a:xfrm>
        </p:grpSpPr>
        <p:sp>
          <p:nvSpPr>
            <p:cNvPr id="152" name="Прямоугольник 151"/>
            <p:cNvSpPr/>
            <p:nvPr/>
          </p:nvSpPr>
          <p:spPr>
            <a:xfrm>
              <a:off x="5357818" y="2357430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4857751" y="2357430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4357686" y="2357430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3857619" y="2357430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56" name="Прямоугольник 155"/>
            <p:cNvSpPr/>
            <p:nvPr/>
          </p:nvSpPr>
          <p:spPr>
            <a:xfrm>
              <a:off x="3357554" y="2357430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2857487" y="2357430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Ч</a:t>
              </a:r>
            </a:p>
          </p:txBody>
        </p:sp>
        <p:sp>
          <p:nvSpPr>
            <p:cNvPr id="158" name="Прямоугольник 157"/>
            <p:cNvSpPr/>
            <p:nvPr/>
          </p:nvSpPr>
          <p:spPr>
            <a:xfrm>
              <a:off x="2357422" y="2357430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У</a:t>
              </a:r>
            </a:p>
          </p:txBody>
        </p:sp>
      </p:grpSp>
      <p:sp>
        <p:nvSpPr>
          <p:cNvPr id="162" name="Скругленный прямоугольник 161"/>
          <p:cNvSpPr/>
          <p:nvPr/>
        </p:nvSpPr>
        <p:spPr>
          <a:xfrm>
            <a:off x="3881438" y="5072063"/>
            <a:ext cx="5643562" cy="1357312"/>
          </a:xfrm>
          <a:prstGeom prst="roundRect">
            <a:avLst/>
          </a:prstGeom>
          <a:solidFill>
            <a:srgbClr val="30CA2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Наших душ, ума строитель 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Мудрый школьный наш ...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4881554" y="385762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3881438" y="4929189"/>
            <a:ext cx="5643562" cy="1571625"/>
          </a:xfrm>
          <a:prstGeom prst="roundRect">
            <a:avLst/>
          </a:prstGeom>
          <a:solidFill>
            <a:srgbClr val="30CA2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Кирпичи кладет он в ряд,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Строит садик для ребят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Не шахтер и не водитель,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Дом нам выстроит... 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77" name="Группа 176"/>
          <p:cNvGrpSpPr>
            <a:grpSpLocks/>
          </p:cNvGrpSpPr>
          <p:nvPr/>
        </p:nvGrpSpPr>
        <p:grpSpPr bwMode="auto">
          <a:xfrm>
            <a:off x="5881689" y="2857501"/>
            <a:ext cx="4429125" cy="428625"/>
            <a:chOff x="4357686" y="2857496"/>
            <a:chExt cx="4429156" cy="428628"/>
          </a:xfrm>
        </p:grpSpPr>
        <p:sp>
          <p:nvSpPr>
            <p:cNvPr id="166" name="Прямоугольник 165"/>
            <p:cNvSpPr/>
            <p:nvPr/>
          </p:nvSpPr>
          <p:spPr>
            <a:xfrm>
              <a:off x="7358082" y="285749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167" name="Прямоугольник 166"/>
            <p:cNvSpPr/>
            <p:nvPr/>
          </p:nvSpPr>
          <p:spPr>
            <a:xfrm>
              <a:off x="6858015" y="285749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68" name="Прямоугольник 167"/>
            <p:cNvSpPr/>
            <p:nvPr/>
          </p:nvSpPr>
          <p:spPr>
            <a:xfrm>
              <a:off x="6357950" y="285749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169" name="Прямоугольник 168"/>
            <p:cNvSpPr/>
            <p:nvPr/>
          </p:nvSpPr>
          <p:spPr>
            <a:xfrm>
              <a:off x="5857883" y="285749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170" name="Прямоугольник 169"/>
            <p:cNvSpPr/>
            <p:nvPr/>
          </p:nvSpPr>
          <p:spPr>
            <a:xfrm>
              <a:off x="5357818" y="285749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4857751" y="285749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72" name="Прямоугольник 171"/>
            <p:cNvSpPr/>
            <p:nvPr/>
          </p:nvSpPr>
          <p:spPr>
            <a:xfrm>
              <a:off x="4357686" y="285749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173" name="Прямоугольник 172"/>
            <p:cNvSpPr/>
            <p:nvPr/>
          </p:nvSpPr>
          <p:spPr>
            <a:xfrm>
              <a:off x="8358214" y="285749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174" name="Прямоугольник 173"/>
            <p:cNvSpPr/>
            <p:nvPr/>
          </p:nvSpPr>
          <p:spPr>
            <a:xfrm>
              <a:off x="7858147" y="285749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Л</a:t>
              </a:r>
            </a:p>
          </p:txBody>
        </p:sp>
      </p:grpSp>
      <p:sp>
        <p:nvSpPr>
          <p:cNvPr id="179" name="Прямоугольник 178"/>
          <p:cNvSpPr/>
          <p:nvPr/>
        </p:nvSpPr>
        <p:spPr>
          <a:xfrm>
            <a:off x="7381884" y="3357562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7881950" y="3357562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8382016" y="3357562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5381620" y="3357562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83" name="Прямоугольник 182"/>
          <p:cNvSpPr/>
          <p:nvPr/>
        </p:nvSpPr>
        <p:spPr>
          <a:xfrm>
            <a:off x="6381752" y="385762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8882064" y="3357564"/>
            <a:ext cx="42862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pSp>
        <p:nvGrpSpPr>
          <p:cNvPr id="194" name="Группа 193"/>
          <p:cNvGrpSpPr>
            <a:grpSpLocks/>
          </p:cNvGrpSpPr>
          <p:nvPr/>
        </p:nvGrpSpPr>
        <p:grpSpPr bwMode="auto">
          <a:xfrm>
            <a:off x="5881689" y="3357564"/>
            <a:ext cx="2928937" cy="428625"/>
            <a:chOff x="4357686" y="3357562"/>
            <a:chExt cx="2928958" cy="428628"/>
          </a:xfrm>
        </p:grpSpPr>
        <p:sp>
          <p:nvSpPr>
            <p:cNvPr id="184" name="Прямоугольник 183"/>
            <p:cNvSpPr/>
            <p:nvPr/>
          </p:nvSpPr>
          <p:spPr>
            <a:xfrm>
              <a:off x="5857884" y="335756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185" name="Прямоугольник 184"/>
            <p:cNvSpPr/>
            <p:nvPr/>
          </p:nvSpPr>
          <p:spPr>
            <a:xfrm>
              <a:off x="5357818" y="335756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186" name="Прямоугольник 185"/>
            <p:cNvSpPr/>
            <p:nvPr/>
          </p:nvSpPr>
          <p:spPr>
            <a:xfrm>
              <a:off x="4857752" y="335756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87" name="Прямоугольник 186"/>
            <p:cNvSpPr/>
            <p:nvPr/>
          </p:nvSpPr>
          <p:spPr>
            <a:xfrm>
              <a:off x="4357686" y="335756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191" name="Прямоугольник 190"/>
            <p:cNvSpPr/>
            <p:nvPr/>
          </p:nvSpPr>
          <p:spPr>
            <a:xfrm>
              <a:off x="6858016" y="335756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192" name="Прямоугольник 191"/>
            <p:cNvSpPr/>
            <p:nvPr/>
          </p:nvSpPr>
          <p:spPr>
            <a:xfrm>
              <a:off x="6357950" y="335756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Я</a:t>
              </a:r>
            </a:p>
          </p:txBody>
        </p:sp>
      </p:grpSp>
      <p:sp>
        <p:nvSpPr>
          <p:cNvPr id="193" name="Скругленный прямоугольник 192"/>
          <p:cNvSpPr/>
          <p:nvPr/>
        </p:nvSpPr>
        <p:spPr>
          <a:xfrm>
            <a:off x="3738563" y="4857750"/>
            <a:ext cx="6000750" cy="1714500"/>
          </a:xfrm>
          <a:prstGeom prst="roundRect">
            <a:avLst/>
          </a:prstGeom>
          <a:solidFill>
            <a:srgbClr val="30CA2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Мастер он весьма хороший,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Сделал шкаф нам для прихожей.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Он не плотник, не маляр.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Мебель делает... 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6" name="Прямоугольник 195"/>
          <p:cNvSpPr/>
          <p:nvPr/>
        </p:nvSpPr>
        <p:spPr>
          <a:xfrm>
            <a:off x="7381884" y="385762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6881818" y="385762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8" name="Скругленный прямоугольник 197"/>
          <p:cNvSpPr/>
          <p:nvPr/>
        </p:nvSpPr>
        <p:spPr>
          <a:xfrm>
            <a:off x="3810001" y="4929188"/>
            <a:ext cx="5643563" cy="1643062"/>
          </a:xfrm>
          <a:prstGeom prst="roundRect">
            <a:avLst/>
          </a:prstGeom>
          <a:solidFill>
            <a:srgbClr val="30CA2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  Он от всех родных вдали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 Водит в море корабли 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Повидал немало стран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Наш отважный ... 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9" name="Прямоугольник 198"/>
          <p:cNvSpPr/>
          <p:nvPr/>
        </p:nvSpPr>
        <p:spPr>
          <a:xfrm>
            <a:off x="4381488" y="3857628"/>
            <a:ext cx="428628" cy="428628"/>
          </a:xfrm>
          <a:prstGeom prst="rect">
            <a:avLst/>
          </a:prstGeom>
          <a:solidFill>
            <a:srgbClr val="1FC71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3881422" y="4357694"/>
            <a:ext cx="428628" cy="428628"/>
          </a:xfrm>
          <a:prstGeom prst="rect">
            <a:avLst/>
          </a:prstGeom>
          <a:solidFill>
            <a:srgbClr val="D81AB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9</a:t>
            </a:r>
          </a:p>
        </p:txBody>
      </p:sp>
      <p:grpSp>
        <p:nvGrpSpPr>
          <p:cNvPr id="207" name="Группа 206"/>
          <p:cNvGrpSpPr>
            <a:grpSpLocks/>
          </p:cNvGrpSpPr>
          <p:nvPr/>
        </p:nvGrpSpPr>
        <p:grpSpPr bwMode="auto">
          <a:xfrm>
            <a:off x="4381500" y="3857626"/>
            <a:ext cx="3429000" cy="428625"/>
            <a:chOff x="3357554" y="3857628"/>
            <a:chExt cx="3429024" cy="428628"/>
          </a:xfrm>
        </p:grpSpPr>
        <p:sp>
          <p:nvSpPr>
            <p:cNvPr id="188" name="Прямоугольник 187"/>
            <p:cNvSpPr/>
            <p:nvPr/>
          </p:nvSpPr>
          <p:spPr>
            <a:xfrm>
              <a:off x="3857621" y="385762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189" name="Прямоугольник 188"/>
            <p:cNvSpPr/>
            <p:nvPr/>
          </p:nvSpPr>
          <p:spPr>
            <a:xfrm>
              <a:off x="3357554" y="385762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201" name="Прямоугольник 200"/>
            <p:cNvSpPr/>
            <p:nvPr/>
          </p:nvSpPr>
          <p:spPr>
            <a:xfrm>
              <a:off x="5357818" y="385762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202" name="Прямоугольник 201"/>
            <p:cNvSpPr/>
            <p:nvPr/>
          </p:nvSpPr>
          <p:spPr>
            <a:xfrm>
              <a:off x="4857753" y="385762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203" name="Прямоугольник 202"/>
            <p:cNvSpPr/>
            <p:nvPr/>
          </p:nvSpPr>
          <p:spPr>
            <a:xfrm>
              <a:off x="4357686" y="385762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П</a:t>
              </a:r>
            </a:p>
          </p:txBody>
        </p:sp>
        <p:sp>
          <p:nvSpPr>
            <p:cNvPr id="204" name="Прямоугольник 203"/>
            <p:cNvSpPr/>
            <p:nvPr/>
          </p:nvSpPr>
          <p:spPr>
            <a:xfrm>
              <a:off x="6357950" y="385762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205" name="Прямоугольник 204"/>
            <p:cNvSpPr/>
            <p:nvPr/>
          </p:nvSpPr>
          <p:spPr>
            <a:xfrm>
              <a:off x="5857885" y="385762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А</a:t>
              </a:r>
            </a:p>
          </p:txBody>
        </p:sp>
      </p:grpSp>
      <p:sp>
        <p:nvSpPr>
          <p:cNvPr id="210" name="Прямоугольник 209"/>
          <p:cNvSpPr/>
          <p:nvPr/>
        </p:nvSpPr>
        <p:spPr>
          <a:xfrm>
            <a:off x="5381620" y="4357694"/>
            <a:ext cx="428628" cy="428628"/>
          </a:xfrm>
          <a:prstGeom prst="rect">
            <a:avLst/>
          </a:prstGeom>
          <a:solidFill>
            <a:srgbClr val="30CA2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7381884" y="4357694"/>
            <a:ext cx="428628" cy="428628"/>
          </a:xfrm>
          <a:prstGeom prst="rect">
            <a:avLst/>
          </a:prstGeom>
          <a:solidFill>
            <a:srgbClr val="30CA2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6881818" y="4357694"/>
            <a:ext cx="428628" cy="428628"/>
          </a:xfrm>
          <a:prstGeom prst="rect">
            <a:avLst/>
          </a:prstGeom>
          <a:solidFill>
            <a:srgbClr val="30CA2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6381752" y="4357694"/>
            <a:ext cx="428628" cy="428628"/>
          </a:xfrm>
          <a:prstGeom prst="rect">
            <a:avLst/>
          </a:prstGeom>
          <a:solidFill>
            <a:srgbClr val="30CA2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4381488" y="4357694"/>
            <a:ext cx="428628" cy="428628"/>
          </a:xfrm>
          <a:prstGeom prst="rect">
            <a:avLst/>
          </a:prstGeom>
          <a:solidFill>
            <a:srgbClr val="30CA2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8882082" y="4357694"/>
            <a:ext cx="428628" cy="428628"/>
          </a:xfrm>
          <a:prstGeom prst="rect">
            <a:avLst/>
          </a:prstGeom>
          <a:solidFill>
            <a:srgbClr val="30CA2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8382016" y="4357694"/>
            <a:ext cx="428628" cy="428628"/>
          </a:xfrm>
          <a:prstGeom prst="rect">
            <a:avLst/>
          </a:prstGeom>
          <a:solidFill>
            <a:srgbClr val="30CA2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7881950" y="4357694"/>
            <a:ext cx="428628" cy="428628"/>
          </a:xfrm>
          <a:prstGeom prst="rect">
            <a:avLst/>
          </a:prstGeom>
          <a:solidFill>
            <a:srgbClr val="30CA2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" name="Прямоугольник 221"/>
          <p:cNvSpPr/>
          <p:nvPr/>
        </p:nvSpPr>
        <p:spPr>
          <a:xfrm>
            <a:off x="4881564" y="4357689"/>
            <a:ext cx="42862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11" name="Прямоугольник 210"/>
          <p:cNvSpPr/>
          <p:nvPr/>
        </p:nvSpPr>
        <p:spPr>
          <a:xfrm>
            <a:off x="4881554" y="4357694"/>
            <a:ext cx="428628" cy="428628"/>
          </a:xfrm>
          <a:prstGeom prst="rect">
            <a:avLst/>
          </a:prstGeom>
          <a:solidFill>
            <a:srgbClr val="30CA2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31" name="Группа 230"/>
          <p:cNvGrpSpPr>
            <a:grpSpLocks/>
          </p:cNvGrpSpPr>
          <p:nvPr/>
        </p:nvGrpSpPr>
        <p:grpSpPr bwMode="auto">
          <a:xfrm>
            <a:off x="4381500" y="4357689"/>
            <a:ext cx="4929188" cy="428625"/>
            <a:chOff x="2857488" y="4357694"/>
            <a:chExt cx="4929222" cy="428628"/>
          </a:xfrm>
        </p:grpSpPr>
        <p:sp>
          <p:nvSpPr>
            <p:cNvPr id="219" name="Прямоугольник 218"/>
            <p:cNvSpPr/>
            <p:nvPr/>
          </p:nvSpPr>
          <p:spPr>
            <a:xfrm>
              <a:off x="4357686" y="435769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220" name="Прямоугольник 219"/>
            <p:cNvSpPr/>
            <p:nvPr/>
          </p:nvSpPr>
          <p:spPr>
            <a:xfrm>
              <a:off x="2857488" y="435769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П</a:t>
              </a:r>
            </a:p>
          </p:txBody>
        </p:sp>
        <p:sp>
          <p:nvSpPr>
            <p:cNvPr id="221" name="Прямоугольник 220"/>
            <p:cNvSpPr/>
            <p:nvPr/>
          </p:nvSpPr>
          <p:spPr>
            <a:xfrm>
              <a:off x="3857620" y="435769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223" name="Прямоугольник 222"/>
            <p:cNvSpPr/>
            <p:nvPr/>
          </p:nvSpPr>
          <p:spPr>
            <a:xfrm>
              <a:off x="4857752" y="435769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224" name="Прямоугольник 223"/>
            <p:cNvSpPr/>
            <p:nvPr/>
          </p:nvSpPr>
          <p:spPr>
            <a:xfrm>
              <a:off x="7358082" y="435769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225" name="Прямоугольник 224"/>
            <p:cNvSpPr/>
            <p:nvPr/>
          </p:nvSpPr>
          <p:spPr>
            <a:xfrm>
              <a:off x="5857884" y="435769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226" name="Прямоугольник 225"/>
            <p:cNvSpPr/>
            <p:nvPr/>
          </p:nvSpPr>
          <p:spPr>
            <a:xfrm>
              <a:off x="5357818" y="435769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227" name="Прямоугольник 226"/>
            <p:cNvSpPr/>
            <p:nvPr/>
          </p:nvSpPr>
          <p:spPr>
            <a:xfrm>
              <a:off x="6858016" y="435769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228" name="Прямоугольник 227"/>
            <p:cNvSpPr/>
            <p:nvPr/>
          </p:nvSpPr>
          <p:spPr>
            <a:xfrm>
              <a:off x="6357950" y="435769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3357554" y="4357694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А</a:t>
              </a:r>
            </a:p>
          </p:txBody>
        </p:sp>
      </p:grpSp>
      <p:sp>
        <p:nvSpPr>
          <p:cNvPr id="232" name="Скругленный прямоугольник 231"/>
          <p:cNvSpPr/>
          <p:nvPr/>
        </p:nvSpPr>
        <p:spPr>
          <a:xfrm>
            <a:off x="3773488" y="4929188"/>
            <a:ext cx="5643562" cy="1714500"/>
          </a:xfrm>
          <a:prstGeom prst="roundRect">
            <a:avLst/>
          </a:prstGeom>
          <a:solidFill>
            <a:srgbClr val="30CA2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Ножницы, шампунь, расческа, 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Всем я делаю прически, 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Стригу и взрослых, и детей. 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Отгадай меня скорей!   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9035664"/>
      </p:ext>
    </p:extLst>
  </p:cSld>
  <p:clrMapOvr>
    <a:masterClrMapping/>
  </p:clrMapOvr>
  <p:transition spd="med" advClick="0">
    <p:blind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 nodeType="clickPar">
                      <p:stCondLst>
                        <p:cond delay="0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59" grpId="0" animBg="1"/>
      <p:bldP spid="59" grpId="1" animBg="1"/>
      <p:bldP spid="144" grpId="0" animBg="1"/>
      <p:bldP spid="144" grpId="1" animBg="1"/>
      <p:bldP spid="162" grpId="0" animBg="1"/>
      <p:bldP spid="162" grpId="1" animBg="1"/>
      <p:bldP spid="165" grpId="0" animBg="1"/>
      <p:bldP spid="165" grpId="1" animBg="1"/>
      <p:bldP spid="193" grpId="0" animBg="1"/>
      <p:bldP spid="193" grpId="1" animBg="1"/>
      <p:bldP spid="198" grpId="0" animBg="1"/>
      <p:bldP spid="198" grpId="1" animBg="1"/>
      <p:bldP spid="232" grpId="0" animBg="1"/>
      <p:bldP spid="232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4800" dirty="0">
                <a:solidFill>
                  <a:srgbClr val="FFC000"/>
                </a:solidFill>
                <a:latin typeface="Comic Sans MS" pitchFamily="66" charset="0"/>
                <a:cs typeface="Times New Roman" pitchFamily="18" charset="0"/>
              </a:rPr>
              <a:t>«По страницам сказок»</a:t>
            </a:r>
          </a:p>
        </p:txBody>
      </p:sp>
      <p:pic>
        <p:nvPicPr>
          <p:cNvPr id="4" name="Picture 6" descr="6141738360747695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3355975"/>
            <a:ext cx="1676400" cy="1676400"/>
          </a:xfrm>
          <a:noFill/>
        </p:spPr>
      </p:pic>
      <p:pic>
        <p:nvPicPr>
          <p:cNvPr id="5" name="Picture 7" descr="doktor_ajbol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05000"/>
            <a:ext cx="120015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35241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516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8000" dirty="0">
                <a:solidFill>
                  <a:srgbClr val="FFC000"/>
                </a:solidFill>
                <a:latin typeface="Comic Sans MS" panose="030F0702030302020204" pitchFamily="66" charset="0"/>
              </a:rPr>
              <a:t>«Кто это?»</a:t>
            </a:r>
          </a:p>
        </p:txBody>
      </p:sp>
    </p:spTree>
    <p:extLst>
      <p:ext uri="{BB962C8B-B14F-4D97-AF65-F5344CB8AC3E}">
        <p14:creationId xmlns:p14="http://schemas.microsoft.com/office/powerpoint/2010/main" val="59891242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381000"/>
            <a:ext cx="8763000" cy="6019800"/>
          </a:xfrm>
        </p:spPr>
        <p:txBody>
          <a:bodyPr/>
          <a:lstStyle/>
          <a:p>
            <a:pPr eaLnBrk="1" hangingPunct="1"/>
            <a:r>
              <a:rPr lang="ru-RU" altLang="ru-RU" smtClean="0"/>
              <a:t>Какой водитель смотрит на землю свысока (парит в облаках)?</a:t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ru-RU" altLang="ru-RU" i="1" smtClean="0"/>
              <a:t>Пилот, лётчик, космонавт</a:t>
            </a:r>
            <a:endParaRPr lang="ru-RU" altLang="ru-RU" smtClean="0"/>
          </a:p>
        </p:txBody>
      </p:sp>
      <p:pic>
        <p:nvPicPr>
          <p:cNvPr id="47107" name="Объект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3048000"/>
            <a:ext cx="11604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56142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28600"/>
            <a:ext cx="8229600" cy="6248400"/>
          </a:xfrm>
        </p:spPr>
        <p:txBody>
          <a:bodyPr/>
          <a:lstStyle/>
          <a:p>
            <a:pPr marL="609600" indent="-609600" eaLnBrk="1" hangingPunct="1"/>
            <a:r>
              <a:rPr lang="ru-RU" altLang="ru-RU" sz="4400"/>
              <a:t>Самый сладкий мастер – это... Кто?</a:t>
            </a:r>
            <a:br>
              <a:rPr lang="ru-RU" altLang="ru-RU" sz="4400"/>
            </a:br>
            <a:endParaRPr lang="en-US" altLang="ru-RU" sz="4400"/>
          </a:p>
          <a:p>
            <a:pPr marL="609600" indent="-609600" eaLnBrk="1" hangingPunct="1"/>
            <a:endParaRPr lang="en-US" altLang="ru-RU" sz="4400"/>
          </a:p>
          <a:p>
            <a:pPr marL="609600" indent="-609600" algn="r" eaLnBrk="1" hangingPunct="1">
              <a:buNone/>
            </a:pPr>
            <a:r>
              <a:rPr lang="en-US" altLang="ru-RU" sz="4400" i="1"/>
              <a:t>                    </a:t>
            </a:r>
            <a:r>
              <a:rPr lang="ru-RU" altLang="ru-RU" sz="4400" i="1"/>
              <a:t>Кондитер.</a:t>
            </a:r>
          </a:p>
        </p:txBody>
      </p:sp>
      <p:pic>
        <p:nvPicPr>
          <p:cNvPr id="17416" name="Picture 8" descr="89981436_0005005Kondi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0400"/>
            <a:ext cx="12065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59647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457201"/>
            <a:ext cx="8077200" cy="5673725"/>
          </a:xfrm>
        </p:spPr>
        <p:txBody>
          <a:bodyPr/>
          <a:lstStyle/>
          <a:p>
            <a:pPr marL="609600" indent="-609600" eaLnBrk="1" hangingPunct="1"/>
            <a:r>
              <a:rPr lang="en-US" altLang="ru-RU" sz="4000"/>
              <a:t> </a:t>
            </a:r>
            <a:r>
              <a:rPr lang="ru-RU" altLang="ru-RU" sz="4000"/>
              <a:t>Кто выносит сор из избы?</a:t>
            </a:r>
            <a:br>
              <a:rPr lang="ru-RU" altLang="ru-RU" sz="4000"/>
            </a:br>
            <a:endParaRPr lang="en-US" altLang="ru-RU" sz="4000"/>
          </a:p>
          <a:p>
            <a:pPr marL="609600" indent="-609600" eaLnBrk="1" hangingPunct="1"/>
            <a:endParaRPr lang="en-US" altLang="ru-RU" sz="4000"/>
          </a:p>
          <a:p>
            <a:pPr marL="609600" indent="-609600" eaLnBrk="1" hangingPunct="1">
              <a:buNone/>
            </a:pPr>
            <a:r>
              <a:rPr lang="en-US" altLang="ru-RU" sz="4000" i="1"/>
              <a:t>             </a:t>
            </a:r>
          </a:p>
          <a:p>
            <a:pPr marL="609600" indent="-609600" algn="r" eaLnBrk="1" hangingPunct="1">
              <a:buNone/>
            </a:pPr>
            <a:r>
              <a:rPr lang="en-US" altLang="ru-RU" sz="4000" i="1"/>
              <a:t>                  </a:t>
            </a:r>
            <a:r>
              <a:rPr lang="ru-RU" altLang="ru-RU" sz="4000" i="1"/>
              <a:t>Уборщица, </a:t>
            </a:r>
            <a:endParaRPr lang="en-US" altLang="ru-RU" sz="4000" i="1"/>
          </a:p>
          <a:p>
            <a:pPr marL="609600" indent="-609600" algn="r" eaLnBrk="1" hangingPunct="1">
              <a:buNone/>
            </a:pPr>
            <a:r>
              <a:rPr lang="en-US" altLang="ru-RU" sz="4000" i="1"/>
              <a:t>                     </a:t>
            </a:r>
            <a:r>
              <a:rPr lang="ru-RU" altLang="ru-RU" sz="4000" i="1"/>
              <a:t>техничка.</a:t>
            </a:r>
            <a:endParaRPr lang="ru-RU" altLang="ru-RU" sz="4000"/>
          </a:p>
        </p:txBody>
      </p:sp>
      <p:pic>
        <p:nvPicPr>
          <p:cNvPr id="16390" name="Picture 6" descr="6cTP37Q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65450"/>
            <a:ext cx="1144588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863015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69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8000" dirty="0">
                <a:solidFill>
                  <a:srgbClr val="FFC000"/>
                </a:solidFill>
                <a:latin typeface="Comic Sans MS" pitchFamily="66" charset="0"/>
                <a:cs typeface="Aharoni" pitchFamily="2" charset="-79"/>
              </a:rPr>
              <a:t>«Угадай профессию»</a:t>
            </a:r>
          </a:p>
        </p:txBody>
      </p:sp>
    </p:spTree>
    <p:extLst>
      <p:ext uri="{BB962C8B-B14F-4D97-AF65-F5344CB8AC3E}">
        <p14:creationId xmlns:p14="http://schemas.microsoft.com/office/powerpoint/2010/main" val="99647395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304800"/>
            <a:ext cx="8229600" cy="6248400"/>
          </a:xfrm>
        </p:spPr>
        <p:txBody>
          <a:bodyPr/>
          <a:lstStyle/>
          <a:p>
            <a:pPr marL="609600" indent="-609600" eaLnBrk="1" hangingPunct="1"/>
            <a:r>
              <a:rPr lang="ru-RU" altLang="ru-RU" sz="4100"/>
              <a:t>Назовите имя самого известного в нашей стране ветеринара.</a:t>
            </a:r>
            <a:endParaRPr lang="en-US" altLang="ru-RU" sz="4100"/>
          </a:p>
          <a:p>
            <a:pPr marL="609600" indent="-609600" algn="r" eaLnBrk="1" hangingPunct="1">
              <a:buNone/>
            </a:pPr>
            <a:endParaRPr lang="en-US" altLang="ru-RU" sz="4100" i="1"/>
          </a:p>
          <a:p>
            <a:pPr marL="609600" indent="-609600" algn="r" eaLnBrk="1" hangingPunct="1">
              <a:buNone/>
            </a:pPr>
            <a:r>
              <a:rPr lang="ru-RU" altLang="ru-RU" sz="4100" i="1"/>
              <a:t>Айболит, ведь он лечил зверей</a:t>
            </a:r>
            <a:r>
              <a:rPr lang="ru-RU" altLang="ru-RU" i="1" smtClean="0"/>
              <a:t>.</a:t>
            </a:r>
            <a:endParaRPr lang="ru-RU" altLang="ru-RU" smtClean="0"/>
          </a:p>
        </p:txBody>
      </p:sp>
      <p:pic>
        <p:nvPicPr>
          <p:cNvPr id="18439" name="Picture 7" descr="doktor_ajbol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59225"/>
            <a:ext cx="1250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9495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381000"/>
            <a:ext cx="8763000" cy="6248400"/>
          </a:xfrm>
        </p:spPr>
        <p:txBody>
          <a:bodyPr/>
          <a:lstStyle/>
          <a:p>
            <a:pPr marL="609600" indent="-609600" eaLnBrk="1" hangingPunct="1"/>
            <a:r>
              <a:rPr lang="ru-RU" altLang="ru-RU" sz="4000"/>
              <a:t>Как звали первую женщину-лётчицу?</a:t>
            </a:r>
            <a:br>
              <a:rPr lang="ru-RU" altLang="ru-RU" sz="4000"/>
            </a:br>
            <a:endParaRPr lang="en-US" altLang="ru-RU" sz="4000" i="1"/>
          </a:p>
          <a:p>
            <a:pPr marL="609600" indent="-609600" algn="r" eaLnBrk="1" hangingPunct="1">
              <a:buNone/>
            </a:pPr>
            <a:r>
              <a:rPr lang="en-US" altLang="ru-RU" sz="4000" i="1"/>
              <a:t> </a:t>
            </a:r>
            <a:r>
              <a:rPr lang="ru-RU" altLang="ru-RU" sz="4000" i="1"/>
              <a:t>Баба-Яга.</a:t>
            </a:r>
            <a:endParaRPr lang="ru-RU" altLang="ru-RU" sz="4000"/>
          </a:p>
          <a:p>
            <a:pPr marL="609600" indent="-609600" algn="ctr" eaLnBrk="1" hangingPunct="1">
              <a:buNone/>
            </a:pPr>
            <a:endParaRPr lang="ru-RU" altLang="ru-RU" sz="4000"/>
          </a:p>
        </p:txBody>
      </p:sp>
      <p:pic>
        <p:nvPicPr>
          <p:cNvPr id="20486" name="Picture 6" descr="614173836074769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9" y="2209800"/>
            <a:ext cx="173513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4361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381000"/>
            <a:ext cx="8458200" cy="6248400"/>
          </a:xfrm>
        </p:spPr>
        <p:txBody>
          <a:bodyPr/>
          <a:lstStyle/>
          <a:p>
            <a:pPr marL="609600" indent="-609600" eaLnBrk="1" hangingPunct="1"/>
            <a:r>
              <a:rPr lang="ru-RU" altLang="ru-RU" sz="4000"/>
              <a:t>Звёздный бухгалтер – это... Кто?</a:t>
            </a:r>
            <a:br>
              <a:rPr lang="ru-RU" altLang="ru-RU" sz="4000"/>
            </a:br>
            <a:endParaRPr lang="en-US" altLang="ru-RU" sz="4000" i="1"/>
          </a:p>
          <a:p>
            <a:pPr marL="609600" indent="-609600" algn="r" eaLnBrk="1" hangingPunct="1">
              <a:buNone/>
            </a:pPr>
            <a:endParaRPr lang="en-US" altLang="ru-RU" sz="4000" i="1"/>
          </a:p>
          <a:p>
            <a:pPr marL="609600" indent="-609600" algn="r" eaLnBrk="1" hangingPunct="1">
              <a:buNone/>
            </a:pPr>
            <a:r>
              <a:rPr lang="ru-RU" altLang="ru-RU" sz="4000" i="1"/>
              <a:t>Астроном.</a:t>
            </a:r>
            <a:endParaRPr lang="ru-RU" altLang="ru-RU" sz="4000"/>
          </a:p>
          <a:p>
            <a:pPr marL="609600" indent="-609600" algn="ctr" eaLnBrk="1" hangingPunct="1">
              <a:buNone/>
            </a:pPr>
            <a:endParaRPr lang="ru-RU" altLang="ru-RU" sz="4000"/>
          </a:p>
        </p:txBody>
      </p:sp>
      <p:pic>
        <p:nvPicPr>
          <p:cNvPr id="21510" name="Picture 6" descr="astronom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7775"/>
            <a:ext cx="10604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07018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 smtClean="0">
              <a:effectLst/>
            </a:endParaRP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533401"/>
            <a:ext cx="8229600" cy="4530725"/>
          </a:xfrm>
        </p:spPr>
        <p:txBody>
          <a:bodyPr/>
          <a:lstStyle/>
          <a:p>
            <a:pPr marL="609600" indent="-609600"/>
            <a:r>
              <a:rPr lang="ru-RU" altLang="ru-RU" sz="4000"/>
              <a:t>Ухажер за деревьями - это…Кто?</a:t>
            </a:r>
            <a:r>
              <a:rPr lang="ru-RU" altLang="ru-RU" sz="4000" i="1"/>
              <a:t>   </a:t>
            </a:r>
          </a:p>
          <a:p>
            <a:pPr marL="609600" indent="-609600" algn="r">
              <a:buNone/>
            </a:pPr>
            <a:endParaRPr lang="ru-RU" altLang="ru-RU" sz="4000" i="1"/>
          </a:p>
          <a:p>
            <a:pPr marL="609600" indent="-609600" algn="r">
              <a:buNone/>
            </a:pPr>
            <a:r>
              <a:rPr lang="ru-RU" altLang="ru-RU" sz="4000" i="1"/>
              <a:t>Садовод, садовник</a:t>
            </a:r>
          </a:p>
        </p:txBody>
      </p:sp>
      <p:pic>
        <p:nvPicPr>
          <p:cNvPr id="435205" name="Picture 5" descr="6406120_w640_h64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1"/>
            <a:ext cx="1371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86901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43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304800"/>
            <a:ext cx="8534400" cy="6096000"/>
          </a:xfrm>
        </p:spPr>
        <p:txBody>
          <a:bodyPr/>
          <a:lstStyle/>
          <a:p>
            <a:pPr marL="609600" indent="-609600" eaLnBrk="1" hangingPunct="1"/>
            <a:r>
              <a:rPr lang="ru-RU" altLang="ru-RU" sz="4000"/>
              <a:t>Преобразователь ткани в одежду- это … Кто ?</a:t>
            </a:r>
            <a:endParaRPr lang="en-US" altLang="ru-RU" sz="4000"/>
          </a:p>
          <a:p>
            <a:pPr marL="609600" indent="-609600" eaLnBrk="1" hangingPunct="1"/>
            <a:endParaRPr lang="en-US" altLang="ru-RU" sz="4000"/>
          </a:p>
          <a:p>
            <a:pPr marL="609600" indent="-609600" algn="r" eaLnBrk="1" hangingPunct="1">
              <a:buNone/>
            </a:pPr>
            <a:r>
              <a:rPr lang="ru-RU" altLang="ru-RU" sz="4000"/>
              <a:t>Портной, швея</a:t>
            </a:r>
            <a:r>
              <a:rPr lang="en-US" altLang="ru-RU" smtClean="0"/>
              <a:t> </a:t>
            </a:r>
          </a:p>
          <a:p>
            <a:pPr marL="609600" indent="-609600" eaLnBrk="1" hangingPunct="1"/>
            <a:endParaRPr lang="ru-RU" altLang="ru-RU" smtClean="0"/>
          </a:p>
        </p:txBody>
      </p:sp>
      <p:pic>
        <p:nvPicPr>
          <p:cNvPr id="79876" name="Picture 4" descr="C21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15240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5" descr="C21-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57638"/>
            <a:ext cx="1430338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179333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533401"/>
            <a:ext cx="8686800" cy="5597525"/>
          </a:xfrm>
        </p:spPr>
        <p:txBody>
          <a:bodyPr/>
          <a:lstStyle/>
          <a:p>
            <a:pPr marL="609600" indent="-609600" eaLnBrk="1" hangingPunct="1"/>
            <a:r>
              <a:rPr lang="ru-RU" altLang="ru-RU" sz="4000"/>
              <a:t>«Сумчатый» профессионал – это… Кто?</a:t>
            </a:r>
            <a:br>
              <a:rPr lang="ru-RU" altLang="ru-RU" sz="4000"/>
            </a:br>
            <a:endParaRPr lang="en-US" altLang="ru-RU" sz="4000"/>
          </a:p>
          <a:p>
            <a:pPr marL="609600" indent="-609600" eaLnBrk="1" hangingPunct="1">
              <a:buNone/>
            </a:pPr>
            <a:endParaRPr lang="en-US" altLang="ru-RU" sz="4000" i="1"/>
          </a:p>
          <a:p>
            <a:pPr marL="609600" indent="-609600" algn="r" eaLnBrk="1" hangingPunct="1">
              <a:buNone/>
            </a:pPr>
            <a:r>
              <a:rPr lang="en-US" altLang="ru-RU" sz="4000" i="1"/>
              <a:t> </a:t>
            </a:r>
            <a:r>
              <a:rPr lang="ru-RU" altLang="ru-RU" sz="4000" i="1"/>
              <a:t>Почтальон</a:t>
            </a:r>
            <a:r>
              <a:rPr lang="ru-RU" altLang="ru-RU" i="1" smtClean="0"/>
              <a:t>.</a:t>
            </a:r>
            <a:endParaRPr lang="ru-RU" altLang="ru-RU" smtClean="0"/>
          </a:p>
          <a:p>
            <a:pPr marL="609600" indent="-609600" eaLnBrk="1" hangingPunct="1">
              <a:buNone/>
            </a:pPr>
            <a:endParaRPr lang="ru-RU" altLang="ru-RU" smtClean="0"/>
          </a:p>
          <a:p>
            <a:pPr marL="609600" indent="-609600" eaLnBrk="1" hangingPunct="1">
              <a:buNone/>
            </a:pPr>
            <a:endParaRPr lang="ru-RU" altLang="ru-RU" smtClean="0"/>
          </a:p>
        </p:txBody>
      </p:sp>
      <p:pic>
        <p:nvPicPr>
          <p:cNvPr id="24583" name="Picture 7" descr="sevastopol-ruchnaya_rassylka_reklamy_o_tovarah_i_uslugah_1090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76601"/>
            <a:ext cx="14033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71608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"/>
            <a:ext cx="8458200" cy="5521325"/>
          </a:xfrm>
        </p:spPr>
        <p:txBody>
          <a:bodyPr/>
          <a:lstStyle/>
          <a:p>
            <a:pPr marL="609600" indent="-609600" eaLnBrk="1" hangingPunct="1"/>
            <a:r>
              <a:rPr lang="ru-RU" altLang="ru-RU" sz="4000"/>
              <a:t>Представители какой профессии всё время задают молодым людям вопросы, на которые сами знают ответы?</a:t>
            </a:r>
            <a:br>
              <a:rPr lang="ru-RU" altLang="ru-RU" sz="4000"/>
            </a:br>
            <a:endParaRPr lang="en-US" altLang="ru-RU" sz="4000"/>
          </a:p>
          <a:p>
            <a:pPr marL="609600" indent="-609600" algn="r" eaLnBrk="1" hangingPunct="1">
              <a:buNone/>
            </a:pPr>
            <a:r>
              <a:rPr lang="ru-RU" altLang="ru-RU" sz="4000" i="1"/>
              <a:t>Учителя</a:t>
            </a:r>
            <a:r>
              <a:rPr lang="ru-RU" altLang="ru-RU" i="1" smtClean="0"/>
              <a:t>.</a:t>
            </a:r>
            <a:endParaRPr lang="ru-RU" altLang="ru-RU" smtClean="0"/>
          </a:p>
        </p:txBody>
      </p:sp>
      <p:pic>
        <p:nvPicPr>
          <p:cNvPr id="23558" name="Picture 6" descr="День учите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3733800"/>
            <a:ext cx="13017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625401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800" dirty="0">
                <a:solidFill>
                  <a:srgbClr val="FFC000"/>
                </a:solidFill>
                <a:latin typeface="Comic Sans MS" pitchFamily="66" charset="0"/>
                <a:cs typeface="Times New Roman" pitchFamily="18" charset="0"/>
              </a:rPr>
              <a:t>«Самая – самая»</a:t>
            </a:r>
          </a:p>
        </p:txBody>
      </p:sp>
      <p:sp>
        <p:nvSpPr>
          <p:cNvPr id="50179" name="Объект 2"/>
          <p:cNvSpPr>
            <a:spLocks noGrp="1"/>
          </p:cNvSpPr>
          <p:nvPr>
            <p:ph idx="1"/>
          </p:nvPr>
        </p:nvSpPr>
        <p:spPr>
          <a:xfrm>
            <a:off x="1530350" y="1622426"/>
            <a:ext cx="8229600" cy="5241925"/>
          </a:xfrm>
        </p:spPr>
        <p:txBody>
          <a:bodyPr/>
          <a:lstStyle/>
          <a:p>
            <a:r>
              <a:rPr lang="ru-RU" altLang="ru-RU" sz="3200"/>
              <a:t>Самая «зеленая» </a:t>
            </a:r>
          </a:p>
          <a:p>
            <a:r>
              <a:rPr lang="ru-RU" altLang="ru-RU" sz="3200"/>
              <a:t>Самая «сладкая»</a:t>
            </a:r>
          </a:p>
          <a:p>
            <a:r>
              <a:rPr lang="ru-RU" altLang="ru-RU" sz="3200"/>
              <a:t>Самая «денежная» </a:t>
            </a:r>
          </a:p>
          <a:p>
            <a:r>
              <a:rPr lang="ru-RU" altLang="ru-RU" sz="3200"/>
              <a:t>Самая «волосатая»</a:t>
            </a:r>
          </a:p>
          <a:p>
            <a:r>
              <a:rPr lang="ru-RU" altLang="ru-RU" sz="3200"/>
              <a:t>Самая «детская» </a:t>
            </a:r>
          </a:p>
          <a:p>
            <a:r>
              <a:rPr lang="ru-RU" altLang="ru-RU" sz="3200"/>
              <a:t>Самая «смешная»</a:t>
            </a:r>
          </a:p>
          <a:p>
            <a:r>
              <a:rPr lang="ru-RU" altLang="ru-RU" sz="3200"/>
              <a:t>Самая «общительная»</a:t>
            </a:r>
          </a:p>
        </p:txBody>
      </p:sp>
    </p:spTree>
    <p:extLst>
      <p:ext uri="{BB962C8B-B14F-4D97-AF65-F5344CB8AC3E}">
        <p14:creationId xmlns:p14="http://schemas.microsoft.com/office/powerpoint/2010/main" val="2595202251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800" dirty="0">
                <a:solidFill>
                  <a:srgbClr val="FFC000"/>
                </a:solidFill>
                <a:latin typeface="Comic Sans MS" pitchFamily="66" charset="0"/>
                <a:cs typeface="Times New Roman" pitchFamily="18" charset="0"/>
              </a:rPr>
              <a:t>«Правда ли ?»</a:t>
            </a:r>
          </a:p>
        </p:txBody>
      </p:sp>
      <p:pic>
        <p:nvPicPr>
          <p:cNvPr id="4" name="Объект 5" descr="e5595c9579db1db1de3b3237cdf29b37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486401" y="2057400"/>
            <a:ext cx="1406769" cy="1752600"/>
          </a:xfrm>
          <a:prstGeom prst="roundRect">
            <a:avLst/>
          </a:prstGeom>
          <a:ln w="38100">
            <a:solidFill>
              <a:srgbClr val="17ED21"/>
            </a:solidFill>
          </a:ln>
        </p:spPr>
      </p:pic>
    </p:spTree>
    <p:extLst>
      <p:ext uri="{BB962C8B-B14F-4D97-AF65-F5344CB8AC3E}">
        <p14:creationId xmlns:p14="http://schemas.microsoft.com/office/powerpoint/2010/main" val="2251101825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800" dirty="0">
                <a:solidFill>
                  <a:srgbClr val="FFC000"/>
                </a:solidFill>
                <a:latin typeface="Comic Sans MS" panose="030F0702030302020204" pitchFamily="66" charset="0"/>
              </a:rPr>
              <a:t>Редкие профессии</a:t>
            </a:r>
          </a:p>
        </p:txBody>
      </p:sp>
      <p:pic>
        <p:nvPicPr>
          <p:cNvPr id="59395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362200"/>
            <a:ext cx="2541588" cy="1905000"/>
          </a:xfrm>
        </p:spPr>
      </p:pic>
    </p:spTree>
    <p:extLst>
      <p:ext uri="{BB962C8B-B14F-4D97-AF65-F5344CB8AC3E}">
        <p14:creationId xmlns:p14="http://schemas.microsoft.com/office/powerpoint/2010/main" val="132876502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705601" y="1219192"/>
            <a:ext cx="2474807" cy="2209808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5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D81AB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dirty="0" smtClean="0"/>
          </a:p>
          <a:p>
            <a:pPr algn="l"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Кто пропишет витамины? </a:t>
            </a:r>
          </a:p>
          <a:p>
            <a:pPr algn="l"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Кто излечит от ангины? </a:t>
            </a:r>
          </a:p>
          <a:p>
            <a:pPr algn="l"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На прививках ты не плачь -</a:t>
            </a:r>
          </a:p>
          <a:p>
            <a:pPr algn="l"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Как лечиться, знает ...</a:t>
            </a:r>
            <a:endParaRPr lang="ru-RU" b="1" dirty="0">
              <a:solidFill>
                <a:srgbClr val="1B1BF5"/>
              </a:solidFill>
              <a:cs typeface="Times New Roman" pitchFamily="18" charset="0"/>
            </a:endParaRPr>
          </a:p>
        </p:txBody>
      </p:sp>
      <p:pic>
        <p:nvPicPr>
          <p:cNvPr id="16390" name="Рисунок 28" descr="e5595c9579db1db1de3b3237cdf29b3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2743200"/>
            <a:ext cx="1571625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335837" y="381000"/>
            <a:ext cx="257176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Врач</a:t>
            </a:r>
          </a:p>
        </p:txBody>
      </p:sp>
    </p:spTree>
    <p:extLst>
      <p:ext uri="{BB962C8B-B14F-4D97-AF65-F5344CB8AC3E}">
        <p14:creationId xmlns:p14="http://schemas.microsoft.com/office/powerpoint/2010/main" val="421081242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286000"/>
            <a:ext cx="80010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5400" dirty="0">
                <a:solidFill>
                  <a:srgbClr val="FFC000"/>
                </a:solidFill>
                <a:latin typeface="Comic Sans MS" pitchFamily="66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53251" name="Объект 2"/>
          <p:cNvSpPr>
            <a:spLocks noGrp="1"/>
          </p:cNvSpPr>
          <p:nvPr>
            <p:ph idx="1"/>
          </p:nvPr>
        </p:nvSpPr>
        <p:spPr>
          <a:xfrm>
            <a:off x="2514600" y="2209800"/>
            <a:ext cx="6705600" cy="4267200"/>
          </a:xfrm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24000947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104586" y="357166"/>
            <a:ext cx="3314728" cy="2514608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endParaRPr lang="ru-RU" dirty="0" smtClean="0"/>
          </a:p>
          <a:p>
            <a:pPr algn="l"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На витрине все продукты: </a:t>
            </a:r>
          </a:p>
          <a:p>
            <a:pPr algn="l"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Овощи, орехи, фрукты.</a:t>
            </a:r>
          </a:p>
          <a:p>
            <a:pPr algn="l"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Помидор и огурец </a:t>
            </a:r>
          </a:p>
          <a:p>
            <a:pPr algn="l"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Предлагает ...</a:t>
            </a: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17414" name="Рисунок 18" descr="08709166b4ea15a40b26bcdea3e5d86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19400"/>
            <a:ext cx="152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24628" y="357166"/>
            <a:ext cx="257176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Продавец</a:t>
            </a:r>
          </a:p>
        </p:txBody>
      </p:sp>
    </p:spTree>
    <p:extLst>
      <p:ext uri="{BB962C8B-B14F-4D97-AF65-F5344CB8AC3E}">
        <p14:creationId xmlns:p14="http://schemas.microsoft.com/office/powerpoint/2010/main" val="325104666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667372" y="285728"/>
            <a:ext cx="3429024" cy="2990872"/>
          </a:xfrm>
          <a:solidFill>
            <a:srgbClr val="A9DA74"/>
          </a:solidFill>
          <a:ln w="38100">
            <a:solidFill>
              <a:srgbClr val="17ED21"/>
            </a:solidFill>
          </a:ln>
        </p:spPr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Громко прозвенел звонок,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В классе начался урок.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Знает школьник и родитель —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Проведет урок...</a:t>
            </a:r>
            <a:r>
              <a:rPr lang="ru-RU" dirty="0" smtClean="0"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dirty="0" smtClean="0">
                <a:cs typeface="Times New Roman" pitchFamily="18" charset="0"/>
              </a:rPr>
              <a:t> </a:t>
            </a:r>
          </a:p>
          <a:p>
            <a:pPr algn="l"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8" name="Рисунок 8" descr="30d3260ff9e65c2ea5680f50360b01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3429000"/>
            <a:ext cx="15843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24628" y="357166"/>
            <a:ext cx="257176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</a:t>
            </a:r>
          </a:p>
        </p:txBody>
      </p:sp>
    </p:spTree>
    <p:extLst>
      <p:ext uri="{BB962C8B-B14F-4D97-AF65-F5344CB8AC3E}">
        <p14:creationId xmlns:p14="http://schemas.microsoft.com/office/powerpoint/2010/main" val="37763419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150779" y="1087367"/>
            <a:ext cx="3248028" cy="3295672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D81AB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Письма в дом приносит он,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Долгожданный ...  </a:t>
            </a:r>
          </a:p>
          <a:p>
            <a:pPr algn="l"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 </a:t>
            </a:r>
            <a:endParaRPr lang="ru-RU" b="1" dirty="0">
              <a:solidFill>
                <a:srgbClr val="1B1BF5"/>
              </a:solidFill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81752" y="357166"/>
            <a:ext cx="278608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Почтальон</a:t>
            </a:r>
          </a:p>
        </p:txBody>
      </p:sp>
      <p:pic>
        <p:nvPicPr>
          <p:cNvPr id="19463" name="Рисунок 31" descr="7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01"/>
            <a:ext cx="1714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62049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096000" y="457200"/>
            <a:ext cx="2943228" cy="2381272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4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b="1" dirty="0" smtClean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b="1" dirty="0" smtClean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ru-RU" sz="3300" b="1" dirty="0">
                <a:solidFill>
                  <a:srgbClr val="1B1BF5"/>
                </a:solidFill>
                <a:cs typeface="Times New Roman" pitchFamily="18" charset="0"/>
              </a:rPr>
              <a:t>Кто движеньем управляет?</a:t>
            </a:r>
          </a:p>
          <a:p>
            <a:pPr>
              <a:defRPr/>
            </a:pPr>
            <a:r>
              <a:rPr lang="ru-RU" sz="3300" b="1" dirty="0">
                <a:solidFill>
                  <a:srgbClr val="1B1BF5"/>
                </a:solidFill>
                <a:cs typeface="Times New Roman" pitchFamily="18" charset="0"/>
              </a:rPr>
              <a:t>Кто машины пропускает?</a:t>
            </a:r>
          </a:p>
          <a:p>
            <a:pPr>
              <a:defRPr/>
            </a:pPr>
            <a:r>
              <a:rPr lang="ru-RU" sz="3300" b="1" dirty="0">
                <a:solidFill>
                  <a:srgbClr val="1B1BF5"/>
                </a:solidFill>
                <a:cs typeface="Times New Roman" pitchFamily="18" charset="0"/>
              </a:rPr>
              <a:t>На широкой мостовой</a:t>
            </a:r>
          </a:p>
          <a:p>
            <a:pPr>
              <a:defRPr/>
            </a:pPr>
            <a:r>
              <a:rPr lang="ru-RU" sz="3300" b="1" dirty="0">
                <a:solidFill>
                  <a:srgbClr val="1B1BF5"/>
                </a:solidFill>
                <a:cs typeface="Times New Roman" pitchFamily="18" charset="0"/>
              </a:rPr>
              <a:t>Машет жезлом... </a:t>
            </a:r>
            <a:endParaRPr lang="ru-RU" sz="3300" dirty="0">
              <a:cs typeface="Times New Roman" pitchFamily="18" charset="0"/>
            </a:endParaRPr>
          </a:p>
          <a:p>
            <a:pPr algn="l">
              <a:defRPr/>
            </a:pPr>
            <a:r>
              <a:rPr lang="ru-RU" sz="3300" dirty="0">
                <a:cs typeface="Times New Roman" pitchFamily="18" charset="0"/>
              </a:rPr>
              <a:t> </a:t>
            </a:r>
          </a:p>
          <a:p>
            <a:pPr algn="l">
              <a:defRPr/>
            </a:pP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486" name="Рисунок 17" descr="hello_html_2ee4e0d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657601"/>
            <a:ext cx="1714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524628" y="357166"/>
            <a:ext cx="257176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Постовой</a:t>
            </a:r>
          </a:p>
        </p:txBody>
      </p:sp>
    </p:spTree>
    <p:extLst>
      <p:ext uri="{BB962C8B-B14F-4D97-AF65-F5344CB8AC3E}">
        <p14:creationId xmlns:p14="http://schemas.microsoft.com/office/powerpoint/2010/main" val="394048166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08"/>
            </a:avLst>
          </a:prstGeom>
          <a:solidFill>
            <a:srgbClr val="17ED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6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112667" y="357166"/>
            <a:ext cx="3467128" cy="2533672"/>
          </a:xfrm>
          <a:solidFill>
            <a:srgbClr val="B4DF85"/>
          </a:solidFill>
          <a:ln w="38100">
            <a:solidFill>
              <a:srgbClr val="17ED21"/>
            </a:solidFill>
          </a:ln>
        </p:spPr>
        <p:txBody>
          <a:bodyPr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b="1" dirty="0" smtClean="0">
              <a:ln w="11430"/>
              <a:solidFill>
                <a:srgbClr val="D81AB4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b="1" dirty="0" smtClean="0">
              <a:solidFill>
                <a:srgbClr val="1B1BF5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У этой волшебницы,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Этой художницы,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Не кисти и краски,</a:t>
            </a:r>
          </a:p>
          <a:p>
            <a:pPr>
              <a:defRPr/>
            </a:pPr>
            <a:r>
              <a:rPr lang="ru-RU" b="1" dirty="0" smtClean="0">
                <a:solidFill>
                  <a:srgbClr val="1B1BF5"/>
                </a:solidFill>
                <a:cs typeface="Times New Roman" pitchFamily="18" charset="0"/>
              </a:rPr>
              <a:t>А гребень и ножницы.  </a:t>
            </a:r>
            <a:r>
              <a:rPr lang="ru-RU" b="1" dirty="0" smtClean="0">
                <a:ln w="11430"/>
                <a:solidFill>
                  <a:srgbClr val="1B1BF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ru-RU" b="1" dirty="0">
              <a:ln w="11430"/>
              <a:solidFill>
                <a:srgbClr val="1B1BF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1510" name="Рисунок 17" descr="3346544_professii_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38576"/>
            <a:ext cx="14351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310314" y="357166"/>
            <a:ext cx="30718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>
                <a:ln w="11430">
                  <a:solidFill>
                    <a:srgbClr val="C00000"/>
                  </a:solidFill>
                </a:ln>
                <a:solidFill>
                  <a:srgbClr val="D81AB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Парикмахер</a:t>
            </a:r>
          </a:p>
        </p:txBody>
      </p:sp>
    </p:spTree>
    <p:extLst>
      <p:ext uri="{BB962C8B-B14F-4D97-AF65-F5344CB8AC3E}">
        <p14:creationId xmlns:p14="http://schemas.microsoft.com/office/powerpoint/2010/main" val="119912100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709</Words>
  <Application>Microsoft Office PowerPoint</Application>
  <PresentationFormat>Произвольный</PresentationFormat>
  <Paragraphs>295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Апекс</vt:lpstr>
      <vt:lpstr> Внеклассное мероприятие для обучающихся        начальных классов   </vt:lpstr>
      <vt:lpstr>«Строители»</vt:lpstr>
      <vt:lpstr>«Угадай профессию»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«БЮРО НАХОДОК» </vt:lpstr>
      <vt:lpstr>Презентация PowerPoint</vt:lpstr>
      <vt:lpstr>«Лишний инструмент»</vt:lpstr>
      <vt:lpstr>Презентация PowerPoint</vt:lpstr>
      <vt:lpstr>«Физминутка»</vt:lpstr>
      <vt:lpstr>«Кроссворд»</vt:lpstr>
      <vt:lpstr>Презентация PowerPoint</vt:lpstr>
      <vt:lpstr>«По страницам сказок»</vt:lpstr>
      <vt:lpstr>«Кто это?»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«Самая – самая»</vt:lpstr>
      <vt:lpstr>«Правда ли ?»</vt:lpstr>
      <vt:lpstr>Редкие профессии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 для обучающихся        начальных классов</dc:title>
  <dc:creator>Dom</dc:creator>
  <cp:lastModifiedBy>User22</cp:lastModifiedBy>
  <cp:revision>2</cp:revision>
  <dcterms:created xsi:type="dcterms:W3CDTF">2020-11-15T19:23:20Z</dcterms:created>
  <dcterms:modified xsi:type="dcterms:W3CDTF">2025-01-19T09:41:03Z</dcterms:modified>
</cp:coreProperties>
</file>