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  <p:sldMasterId id="2147483712" r:id="rId2"/>
    <p:sldMasterId id="2147483718" r:id="rId3"/>
  </p:sldMasterIdLst>
  <p:notesMasterIdLst>
    <p:notesMasterId r:id="rId24"/>
  </p:notesMasterIdLst>
  <p:sldIdLst>
    <p:sldId id="256" r:id="rId4"/>
    <p:sldId id="257" r:id="rId5"/>
    <p:sldId id="283" r:id="rId6"/>
    <p:sldId id="262" r:id="rId7"/>
    <p:sldId id="258" r:id="rId8"/>
    <p:sldId id="265" r:id="rId9"/>
    <p:sldId id="264" r:id="rId10"/>
    <p:sldId id="261" r:id="rId11"/>
    <p:sldId id="276" r:id="rId12"/>
    <p:sldId id="267" r:id="rId13"/>
    <p:sldId id="285" r:id="rId14"/>
    <p:sldId id="268" r:id="rId15"/>
    <p:sldId id="286" r:id="rId16"/>
    <p:sldId id="279" r:id="rId17"/>
    <p:sldId id="277" r:id="rId18"/>
    <p:sldId id="269" r:id="rId19"/>
    <p:sldId id="287" r:id="rId20"/>
    <p:sldId id="278" r:id="rId21"/>
    <p:sldId id="288" r:id="rId22"/>
    <p:sldId id="281" r:id="rId2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C3300"/>
    <a:srgbClr val="0000CC"/>
    <a:srgbClr val="3333FF"/>
    <a:srgbClr val="660066"/>
    <a:srgbClr val="000000"/>
    <a:srgbClr val="996633"/>
    <a:srgbClr val="33CC33"/>
    <a:srgbClr val="FF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40" autoAdjust="0"/>
    <p:restoredTop sz="94728" autoAdjust="0"/>
  </p:normalViewPr>
  <p:slideViewPr>
    <p:cSldViewPr>
      <p:cViewPr>
        <p:scale>
          <a:sx n="70" d="100"/>
          <a:sy n="70" d="100"/>
        </p:scale>
        <p:origin x="-1374" y="-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DCC73F62-2D44-4093-9D28-0871044F14FC}" type="datetimeFigureOut">
              <a:rPr lang="ru-RU"/>
              <a:pPr>
                <a:defRPr/>
              </a:pPr>
              <a:t>15.11.2022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6E068175-AE53-4CC4-B369-8EA6EA5001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650376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www.ZHARAR.com</a:t>
            </a: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38B647-0641-43B3-95EF-81B7A29C56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9888396"/>
      </p:ext>
    </p:extLst>
  </p:cSld>
  <p:clrMapOvr>
    <a:masterClrMapping/>
  </p:clrMapOvr>
  <p:transition spd="med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www.ZHARAR.com</a:t>
            </a: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68E97-93D0-4101-B6E8-616DDF1357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0956884"/>
      </p:ext>
    </p:extLst>
  </p:cSld>
  <p:clrMapOvr>
    <a:masterClrMapping/>
  </p:clrMapOvr>
  <p:transition spd="med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www.ZHARAR.com</a:t>
            </a: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CB7475-0D9E-42AA-9943-40F02FCBBF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72903041"/>
      </p:ext>
    </p:extLst>
  </p:cSld>
  <p:clrMapOvr>
    <a:masterClrMapping/>
  </p:clrMapOvr>
  <p:transition spd="med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0" y="1161"/>
              <a:ext cx="5758" cy="3159"/>
              <a:chOff x="0" y="1161"/>
              <a:chExt cx="5758" cy="3159"/>
            </a:xfrm>
          </p:grpSpPr>
          <p:sp>
            <p:nvSpPr>
              <p:cNvPr id="16" name="Freeform 4"/>
              <p:cNvSpPr>
                <a:spLocks/>
              </p:cNvSpPr>
              <p:nvPr/>
            </p:nvSpPr>
            <p:spPr bwMode="hidden">
              <a:xfrm>
                <a:off x="558" y="1161"/>
                <a:ext cx="5200" cy="3159"/>
              </a:xfrm>
              <a:custGeom>
                <a:avLst/>
                <a:gdLst>
                  <a:gd name="T0" fmla="*/ 0 w 5184"/>
                  <a:gd name="T1" fmla="*/ 3159 h 3159"/>
                  <a:gd name="T2" fmla="*/ 5200 w 5184"/>
                  <a:gd name="T3" fmla="*/ 3159 h 3159"/>
                  <a:gd name="T4" fmla="*/ 5200 w 5184"/>
                  <a:gd name="T5" fmla="*/ 0 h 3159"/>
                  <a:gd name="T6" fmla="*/ 0 w 5184"/>
                  <a:gd name="T7" fmla="*/ 0 h 3159"/>
                  <a:gd name="T8" fmla="*/ 0 w 5184"/>
                  <a:gd name="T9" fmla="*/ 3159 h 3159"/>
                  <a:gd name="T10" fmla="*/ 0 w 5184"/>
                  <a:gd name="T11" fmla="*/ 3159 h 31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184" h="3159">
                    <a:moveTo>
                      <a:pt x="0" y="3159"/>
                    </a:moveTo>
                    <a:lnTo>
                      <a:pt x="5184" y="3159"/>
                    </a:lnTo>
                    <a:lnTo>
                      <a:pt x="5184" y="0"/>
                    </a:lnTo>
                    <a:lnTo>
                      <a:pt x="0" y="0"/>
                    </a:lnTo>
                    <a:lnTo>
                      <a:pt x="0" y="3159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" name="Freeform 5"/>
              <p:cNvSpPr>
                <a:spLocks/>
              </p:cNvSpPr>
              <p:nvPr/>
            </p:nvSpPr>
            <p:spPr bwMode="hidden">
              <a:xfrm>
                <a:off x="0" y="1161"/>
                <a:ext cx="558" cy="3159"/>
              </a:xfrm>
              <a:custGeom>
                <a:avLst/>
                <a:gdLst>
                  <a:gd name="T0" fmla="*/ 0 w 556"/>
                  <a:gd name="T1" fmla="*/ 0 h 3159"/>
                  <a:gd name="T2" fmla="*/ 0 w 556"/>
                  <a:gd name="T3" fmla="*/ 3159 h 3159"/>
                  <a:gd name="T4" fmla="*/ 558 w 556"/>
                  <a:gd name="T5" fmla="*/ 3159 h 3159"/>
                  <a:gd name="T6" fmla="*/ 558 w 556"/>
                  <a:gd name="T7" fmla="*/ 0 h 3159"/>
                  <a:gd name="T8" fmla="*/ 0 w 556"/>
                  <a:gd name="T9" fmla="*/ 0 h 3159"/>
                  <a:gd name="T10" fmla="*/ 0 w 556"/>
                  <a:gd name="T11" fmla="*/ 0 h 31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56" h="3159">
                    <a:moveTo>
                      <a:pt x="0" y="0"/>
                    </a:moveTo>
                    <a:lnTo>
                      <a:pt x="0" y="3159"/>
                    </a:lnTo>
                    <a:lnTo>
                      <a:pt x="556" y="3159"/>
                    </a:lnTo>
                    <a:lnTo>
                      <a:pt x="556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6" name="Freeform 6"/>
            <p:cNvSpPr>
              <a:spLocks/>
            </p:cNvSpPr>
            <p:nvPr/>
          </p:nvSpPr>
          <p:spPr bwMode="ltGray">
            <a:xfrm>
              <a:off x="552" y="951"/>
              <a:ext cx="12" cy="420"/>
            </a:xfrm>
            <a:custGeom>
              <a:avLst/>
              <a:gdLst>
                <a:gd name="T0" fmla="*/ 0 w 12"/>
                <a:gd name="T1" fmla="*/ 0 h 420"/>
                <a:gd name="T2" fmla="*/ 0 w 12"/>
                <a:gd name="T3" fmla="*/ 420 h 420"/>
                <a:gd name="T4" fmla="*/ 12 w 12"/>
                <a:gd name="T5" fmla="*/ 420 h 420"/>
                <a:gd name="T6" fmla="*/ 12 w 12"/>
                <a:gd name="T7" fmla="*/ 0 h 420"/>
                <a:gd name="T8" fmla="*/ 0 w 12"/>
                <a:gd name="T9" fmla="*/ 0 h 420"/>
                <a:gd name="T10" fmla="*/ 0 w 12"/>
                <a:gd name="T11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420">
                  <a:moveTo>
                    <a:pt x="0" y="0"/>
                  </a:moveTo>
                  <a:lnTo>
                    <a:pt x="0" y="420"/>
                  </a:lnTo>
                  <a:lnTo>
                    <a:pt x="12" y="42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ltGray">
            <a:xfrm>
              <a:off x="767" y="1155"/>
              <a:ext cx="252" cy="12"/>
            </a:xfrm>
            <a:custGeom>
              <a:avLst/>
              <a:gdLst>
                <a:gd name="T0" fmla="*/ 252 w 251"/>
                <a:gd name="T1" fmla="*/ 0 h 12"/>
                <a:gd name="T2" fmla="*/ 0 w 251"/>
                <a:gd name="T3" fmla="*/ 0 h 12"/>
                <a:gd name="T4" fmla="*/ 0 w 251"/>
                <a:gd name="T5" fmla="*/ 12 h 12"/>
                <a:gd name="T6" fmla="*/ 252 w 251"/>
                <a:gd name="T7" fmla="*/ 12 h 12"/>
                <a:gd name="T8" fmla="*/ 252 w 251"/>
                <a:gd name="T9" fmla="*/ 0 h 12"/>
                <a:gd name="T10" fmla="*/ 252 w 251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" h="12">
                  <a:moveTo>
                    <a:pt x="251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ltGray">
            <a:xfrm>
              <a:off x="0" y="1155"/>
              <a:ext cx="351" cy="12"/>
            </a:xfrm>
            <a:custGeom>
              <a:avLst/>
              <a:gdLst>
                <a:gd name="T0" fmla="*/ 0 w 251"/>
                <a:gd name="T1" fmla="*/ 0 h 12"/>
                <a:gd name="T2" fmla="*/ 0 w 251"/>
                <a:gd name="T3" fmla="*/ 12 h 12"/>
                <a:gd name="T4" fmla="*/ 351 w 251"/>
                <a:gd name="T5" fmla="*/ 12 h 12"/>
                <a:gd name="T6" fmla="*/ 351 w 251"/>
                <a:gd name="T7" fmla="*/ 0 h 12"/>
                <a:gd name="T8" fmla="*/ 0 w 251"/>
                <a:gd name="T9" fmla="*/ 0 h 12"/>
                <a:gd name="T10" fmla="*/ 0 w 251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" h="12">
                  <a:moveTo>
                    <a:pt x="0" y="0"/>
                  </a:move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348" y="4"/>
              <a:ext cx="5410" cy="4316"/>
              <a:chOff x="348" y="4"/>
              <a:chExt cx="5410" cy="4316"/>
            </a:xfrm>
          </p:grpSpPr>
          <p:sp>
            <p:nvSpPr>
              <p:cNvPr id="10" name="Freeform 10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" name="Freeform 11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" name="Freeform 12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739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739 w 4724"/>
                  <a:gd name="T7" fmla="*/ 12 h 12"/>
                  <a:gd name="T8" fmla="*/ 4739 w 4724"/>
                  <a:gd name="T9" fmla="*/ 0 h 12"/>
                  <a:gd name="T10" fmla="*/ 4739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" name="Freeform 13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" name="Freeform 14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" name="Freeform 15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>
                  <a:gd name="T0" fmla="*/ 0 w 418"/>
                  <a:gd name="T1" fmla="*/ 0 h 12"/>
                  <a:gd name="T2" fmla="*/ 0 w 418"/>
                  <a:gd name="T3" fmla="*/ 12 h 12"/>
                  <a:gd name="T4" fmla="*/ 418 w 418"/>
                  <a:gd name="T5" fmla="*/ 12 h 12"/>
                  <a:gd name="T6" fmla="*/ 418 w 418"/>
                  <a:gd name="T7" fmla="*/ 0 h 12"/>
                  <a:gd name="T8" fmla="*/ 0 w 418"/>
                  <a:gd name="T9" fmla="*/ 0 h 12"/>
                  <a:gd name="T10" fmla="*/ 0 w 4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</p:grpSp>
      <p:sp>
        <p:nvSpPr>
          <p:cNvPr id="78864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1066800" y="1997075"/>
            <a:ext cx="7086600" cy="1431925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78865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66800" y="3886200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18" name="Rectangle 18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" name="Rectangle 19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248400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www.ZHARAR.com</a:t>
            </a:r>
            <a:endParaRPr lang="ru-RU"/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84254DB-A742-494D-9E4D-69EE7A46BD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631321"/>
      </p:ext>
    </p:extLst>
  </p:cSld>
  <p:clrMapOvr>
    <a:masterClrMapping/>
  </p:clrMapOvr>
  <p:transition spd="med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www.ZHARAR.com</a:t>
            </a:r>
            <a:endParaRPr lang="ru-RU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0D119E-CBAA-4CF3-BF3D-18DE42F125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29250290"/>
      </p:ext>
    </p:extLst>
  </p:cSld>
  <p:clrMapOvr>
    <a:masterClrMapping/>
  </p:clrMapOvr>
  <p:transition spd="med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www.ZHARAR.com</a:t>
            </a:r>
            <a:endParaRPr lang="ru-RU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572534-9532-47FC-80B2-BED66FFADA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91339541"/>
      </p:ext>
    </p:extLst>
  </p:cSld>
  <p:clrMapOvr>
    <a:masterClrMapping/>
  </p:clrMapOvr>
  <p:transition spd="med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www.ZHARAR.com</a:t>
            </a:r>
            <a:endParaRPr lang="ru-RU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C37DB5-0828-4F4E-BFB6-9006CFBD5A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88538915"/>
      </p:ext>
    </p:extLst>
  </p:cSld>
  <p:clrMapOvr>
    <a:masterClrMapping/>
  </p:clrMapOvr>
  <p:transition spd="med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www.ZHARAR.com</a:t>
            </a:r>
            <a:endParaRPr lang="ru-RU"/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915575-C731-49BE-84EC-60BBFA377C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2318560"/>
      </p:ext>
    </p:extLst>
  </p:cSld>
  <p:clrMapOvr>
    <a:masterClrMapping/>
  </p:clrMapOvr>
  <p:transition spd="med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www.ZHARAR.com</a:t>
            </a:r>
            <a:endParaRPr lang="ru-RU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A34468-DF4D-4D96-857F-8D380EA2A5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36561031"/>
      </p:ext>
    </p:extLst>
  </p:cSld>
  <p:clrMapOvr>
    <a:masterClrMapping/>
  </p:clrMapOvr>
  <p:transition spd="med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www.ZHARAR.com</a:t>
            </a:r>
            <a:endParaRPr lang="ru-RU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1CE1C-9FB6-46D9-8060-C842BC3C3D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01466377"/>
      </p:ext>
    </p:extLst>
  </p:cSld>
  <p:clrMapOvr>
    <a:masterClrMapping/>
  </p:clrMapOvr>
  <p:transition spd="med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www.ZHARAR.com</a:t>
            </a:r>
            <a:endParaRPr lang="ru-RU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C152B-E4A2-467A-9AA5-5424CFD5D4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53228086"/>
      </p:ext>
    </p:extLst>
  </p:cSld>
  <p:clrMapOvr>
    <a:masterClrMapping/>
  </p:clrMapOvr>
  <p:transition spd="med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www.ZHARAR.com</a:t>
            </a: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FA8E32-600F-41A4-9F56-72BEACDCC6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48599713"/>
      </p:ext>
    </p:extLst>
  </p:cSld>
  <p:clrMapOvr>
    <a:masterClrMapping/>
  </p:clrMapOvr>
  <p:transition spd="med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www.ZHARAR.com</a:t>
            </a:r>
            <a:endParaRPr lang="ru-RU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FCF0F1-3CF1-4250-BAC3-715485DA34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00981207"/>
      </p:ext>
    </p:extLst>
  </p:cSld>
  <p:clrMapOvr>
    <a:masterClrMapping/>
  </p:clrMapOvr>
  <p:transition spd="med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www.ZHARAR.com</a:t>
            </a:r>
            <a:endParaRPr lang="ru-RU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47E4BD-E604-413A-9F65-B5924DBCC1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24892880"/>
      </p:ext>
    </p:extLst>
  </p:cSld>
  <p:clrMapOvr>
    <a:masterClrMapping/>
  </p:clrMapOvr>
  <p:transition spd="med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24650" y="304800"/>
            <a:ext cx="1885950" cy="5791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66800" y="304800"/>
            <a:ext cx="5505450" cy="5791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www.ZHARAR.com</a:t>
            </a:r>
            <a:endParaRPr lang="ru-RU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D0E29-B20B-4F61-9CB7-444CE5B006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2441994"/>
      </p:ext>
    </p:extLst>
  </p:cSld>
  <p:clrMapOvr>
    <a:masterClrMapping/>
  </p:clrMapOvr>
  <p:transition spd="med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mediaAndTx" preserve="1">
  <p:cSld name="Заголовок, клип мультимеди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Мультимедиа 2"/>
          <p:cNvSpPr>
            <a:spLocks noGrp="1"/>
          </p:cNvSpPr>
          <p:nvPr>
            <p:ph type="media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www.ZHARAR.com</a:t>
            </a:r>
            <a:endParaRPr lang="ru-RU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123E0A-BF73-4B61-B175-0290765C7F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41155628"/>
      </p:ext>
    </p:extLst>
  </p:cSld>
  <p:clrMapOvr>
    <a:masterClrMapping/>
  </p:clrMapOvr>
  <p:transition spd="med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98316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676400"/>
            <a:ext cx="7772400" cy="14620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98317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/>
              <a:t>www.ZHARAR.com</a:t>
            </a:r>
            <a:endParaRPr lang="ru-RU"/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4E332184-CE8C-4184-AA89-2B60DFEBCE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51279658"/>
      </p:ext>
    </p:extLst>
  </p:cSld>
  <p:clrMapOvr>
    <a:masterClrMapping/>
  </p:clrMapOvr>
  <p:transition spd="med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www.ZHARAR.com</a:t>
            </a: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8F35E-BA5E-4026-B2CC-7CA3E52AD7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16815529"/>
      </p:ext>
    </p:extLst>
  </p:cSld>
  <p:clrMapOvr>
    <a:masterClrMapping/>
  </p:clrMapOvr>
  <p:transition spd="med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www.ZHARAR.com</a:t>
            </a: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F0F66A-0811-4515-887F-936BBB5DC4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66886482"/>
      </p:ext>
    </p:extLst>
  </p:cSld>
  <p:clrMapOvr>
    <a:masterClrMapping/>
  </p:clrMapOvr>
  <p:transition spd="med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www.ZHARAR.com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3B8180-C3C3-4A5B-857F-E417AC85D6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80132198"/>
      </p:ext>
    </p:extLst>
  </p:cSld>
  <p:clrMapOvr>
    <a:masterClrMapping/>
  </p:clrMapOvr>
  <p:transition spd="med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www.ZHARAR.com</a:t>
            </a:r>
            <a:endParaRPr lang="ru-RU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472D73-3999-400B-8484-90CF252F70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77506521"/>
      </p:ext>
    </p:extLst>
  </p:cSld>
  <p:clrMapOvr>
    <a:masterClrMapping/>
  </p:clrMapOvr>
  <p:transition spd="med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www.ZHARAR.com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CA8E3B-9C2E-4686-807F-532916095C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01316195"/>
      </p:ext>
    </p:extLst>
  </p:cSld>
  <p:clrMapOvr>
    <a:masterClrMapping/>
  </p:clrMapOvr>
  <p:transition spd="med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www.ZHARAR.com</a:t>
            </a: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81835E-B1E1-4085-AAFD-54C293FA93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48929829"/>
      </p:ext>
    </p:extLst>
  </p:cSld>
  <p:clrMapOvr>
    <a:masterClrMapping/>
  </p:clrMapOvr>
  <p:transition spd="med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www.ZHARAR.com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31ED50-E99A-4992-B48F-5752808281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33851385"/>
      </p:ext>
    </p:extLst>
  </p:cSld>
  <p:clrMapOvr>
    <a:masterClrMapping/>
  </p:clrMapOvr>
  <p:transition spd="med"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www.ZHARAR.com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3249F8-1202-4BD1-B3B2-A2D222702F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63717618"/>
      </p:ext>
    </p:extLst>
  </p:cSld>
  <p:clrMapOvr>
    <a:masterClrMapping/>
  </p:clrMapOvr>
  <p:transition spd="med"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www.ZHARAR.com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8C6A86-2C92-46F2-A08B-629969E945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75074515"/>
      </p:ext>
    </p:extLst>
  </p:cSld>
  <p:clrMapOvr>
    <a:masterClrMapping/>
  </p:clrMapOvr>
  <p:transition spd="med"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www.ZHARAR.com</a:t>
            </a: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E8A7AF-FA7E-4422-ADD5-62395FEEBD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44541679"/>
      </p:ext>
    </p:extLst>
  </p:cSld>
  <p:clrMapOvr>
    <a:masterClrMapping/>
  </p:clrMapOvr>
  <p:transition spd="med"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04050" y="214313"/>
            <a:ext cx="1951038" cy="5918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50938" y="214313"/>
            <a:ext cx="5700712" cy="5918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www.ZHARAR.com</a:t>
            </a: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CD4C12-081F-48DB-955C-A75FA65A69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58984841"/>
      </p:ext>
    </p:extLst>
  </p:cSld>
  <p:clrMapOvr>
    <a:masterClrMapping/>
  </p:clrMapOvr>
  <p:transition spd="med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www.ZHARAR.com</a:t>
            </a: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113C7A-18BB-4D18-A2DB-3F3EE97708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97349075"/>
      </p:ext>
    </p:extLst>
  </p:cSld>
  <p:clrMapOvr>
    <a:masterClrMapping/>
  </p:clrMapOvr>
  <p:transition spd="med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www.ZHARAR.com</a:t>
            </a: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4C1214-294A-4A1E-A6F6-F57ECA4100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88551548"/>
      </p:ext>
    </p:extLst>
  </p:cSld>
  <p:clrMapOvr>
    <a:masterClrMapping/>
  </p:clrMapOvr>
  <p:transition spd="med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www.ZHARAR.com</a:t>
            </a: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75521-CDD7-45A7-BC67-9A24FCD8FD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6975803"/>
      </p:ext>
    </p:extLst>
  </p:cSld>
  <p:clrMapOvr>
    <a:masterClrMapping/>
  </p:clrMapOvr>
  <p:transition spd="med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www.ZHARAR.com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31FEE6-02CD-4557-8C73-5B64203B7C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1321970"/>
      </p:ext>
    </p:extLst>
  </p:cSld>
  <p:clrMapOvr>
    <a:masterClrMapping/>
  </p:clrMapOvr>
  <p:transition spd="med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www.ZHARAR.com</a:t>
            </a: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3FA028-1A64-4AC2-8510-340D0295EC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94938320"/>
      </p:ext>
    </p:extLst>
  </p:cSld>
  <p:clrMapOvr>
    <a:masterClrMapping/>
  </p:clrMapOvr>
  <p:transition spd="med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www.ZHARAR.com</a:t>
            </a: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DD77B4-56BB-441D-8AC0-20D1236935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6715869"/>
      </p:ext>
    </p:extLst>
  </p:cSld>
  <p:clrMapOvr>
    <a:masterClrMapping/>
  </p:clrMapOvr>
  <p:transition spd="med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r>
              <a:rPr lang="en-US"/>
              <a:t>www.ZHARAR.com</a:t>
            </a:r>
            <a:endParaRPr lang="ru-RU"/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28AD67E8-6801-4205-8F6F-26A409426D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ransition spd="med">
    <p:random/>
  </p:transition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sp>
          <p:nvSpPr>
            <p:cNvPr id="2056" name="Freeform 3"/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>
                <a:gd name="T0" fmla="*/ 0 w 5184"/>
                <a:gd name="T1" fmla="*/ 3159 h 3159"/>
                <a:gd name="T2" fmla="*/ 5200 w 5184"/>
                <a:gd name="T3" fmla="*/ 3159 h 3159"/>
                <a:gd name="T4" fmla="*/ 5200 w 5184"/>
                <a:gd name="T5" fmla="*/ 0 h 3159"/>
                <a:gd name="T6" fmla="*/ 0 w 5184"/>
                <a:gd name="T7" fmla="*/ 0 h 3159"/>
                <a:gd name="T8" fmla="*/ 0 w 5184"/>
                <a:gd name="T9" fmla="*/ 3159 h 3159"/>
                <a:gd name="T10" fmla="*/ 0 w 5184"/>
                <a:gd name="T11" fmla="*/ 3159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57" name="Freeform 4"/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>
                <a:gd name="T0" fmla="*/ 0 w 556"/>
                <a:gd name="T1" fmla="*/ 0 h 3159"/>
                <a:gd name="T2" fmla="*/ 0 w 556"/>
                <a:gd name="T3" fmla="*/ 3159 h 3159"/>
                <a:gd name="T4" fmla="*/ 558 w 556"/>
                <a:gd name="T5" fmla="*/ 3159 h 3159"/>
                <a:gd name="T6" fmla="*/ 558 w 556"/>
                <a:gd name="T7" fmla="*/ 0 h 3159"/>
                <a:gd name="T8" fmla="*/ 0 w 556"/>
                <a:gd name="T9" fmla="*/ 0 h 3159"/>
                <a:gd name="T10" fmla="*/ 0 w 556"/>
                <a:gd name="T11" fmla="*/ 0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2058" name="Group 5"/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2059" name="Freeform 6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60" name="Freeform 7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61" name="Freeform 8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739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739 w 4724"/>
                  <a:gd name="T7" fmla="*/ 12 h 12"/>
                  <a:gd name="T8" fmla="*/ 4739 w 4724"/>
                  <a:gd name="T9" fmla="*/ 0 h 12"/>
                  <a:gd name="T10" fmla="*/ 4739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62" name="Freeform 9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63" name="Freeform 10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7835" name="Freeform 11"/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>
                  <a:gd name="T0" fmla="*/ 0 w 12"/>
                  <a:gd name="T1" fmla="*/ 0 h 420"/>
                  <a:gd name="T2" fmla="*/ 0 w 12"/>
                  <a:gd name="T3" fmla="*/ 420 h 420"/>
                  <a:gd name="T4" fmla="*/ 12 w 12"/>
                  <a:gd name="T5" fmla="*/ 420 h 420"/>
                  <a:gd name="T6" fmla="*/ 12 w 12"/>
                  <a:gd name="T7" fmla="*/ 0 h 420"/>
                  <a:gd name="T8" fmla="*/ 0 w 12"/>
                  <a:gd name="T9" fmla="*/ 0 h 420"/>
                  <a:gd name="T10" fmla="*/ 0 w 12"/>
                  <a:gd name="T11" fmla="*/ 0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065" name="Freeform 12"/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>
                  <a:gd name="T0" fmla="*/ 0 w 251"/>
                  <a:gd name="T1" fmla="*/ 0 h 12"/>
                  <a:gd name="T2" fmla="*/ 0 w 251"/>
                  <a:gd name="T3" fmla="*/ 12 h 12"/>
                  <a:gd name="T4" fmla="*/ 351 w 251"/>
                  <a:gd name="T5" fmla="*/ 12 h 12"/>
                  <a:gd name="T6" fmla="*/ 351 w 251"/>
                  <a:gd name="T7" fmla="*/ 0 h 12"/>
                  <a:gd name="T8" fmla="*/ 0 w 251"/>
                  <a:gd name="T9" fmla="*/ 0 h 12"/>
                  <a:gd name="T10" fmla="*/ 0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66" name="Freeform 13"/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>
                  <a:gd name="T0" fmla="*/ 252 w 251"/>
                  <a:gd name="T1" fmla="*/ 0 h 12"/>
                  <a:gd name="T2" fmla="*/ 0 w 251"/>
                  <a:gd name="T3" fmla="*/ 0 h 12"/>
                  <a:gd name="T4" fmla="*/ 0 w 251"/>
                  <a:gd name="T5" fmla="*/ 12 h 12"/>
                  <a:gd name="T6" fmla="*/ 252 w 251"/>
                  <a:gd name="T7" fmla="*/ 12 h 12"/>
                  <a:gd name="T8" fmla="*/ 252 w 251"/>
                  <a:gd name="T9" fmla="*/ 0 h 12"/>
                  <a:gd name="T10" fmla="*/ 252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7838" name="Freeform 14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>
                  <a:gd name="T0" fmla="*/ 0 w 418"/>
                  <a:gd name="T1" fmla="*/ 0 h 12"/>
                  <a:gd name="T2" fmla="*/ 0 w 418"/>
                  <a:gd name="T3" fmla="*/ 12 h 12"/>
                  <a:gd name="T4" fmla="*/ 418 w 418"/>
                  <a:gd name="T5" fmla="*/ 12 h 12"/>
                  <a:gd name="T6" fmla="*/ 418 w 418"/>
                  <a:gd name="T7" fmla="*/ 0 h 12"/>
                  <a:gd name="T8" fmla="*/ 0 w 418"/>
                  <a:gd name="T9" fmla="*/ 0 h 12"/>
                  <a:gd name="T10" fmla="*/ 0 w 4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</p:grpSp>
      <p:sp>
        <p:nvSpPr>
          <p:cNvPr id="77839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5438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77840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981200"/>
            <a:ext cx="7543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77841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7842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r>
              <a:rPr lang="en-US"/>
              <a:t>www.ZHARAR.com</a:t>
            </a:r>
            <a:endParaRPr lang="ru-RU"/>
          </a:p>
        </p:txBody>
      </p:sp>
      <p:sp>
        <p:nvSpPr>
          <p:cNvPr id="77843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39515366-17BC-428B-96CF-3535927356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07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</p:sldLayoutIdLst>
  <p:transition spd="med">
    <p:random/>
  </p:transition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ru-RU" sz="2400">
              <a:latin typeface="Tahoma" pitchFamily="34" charset="0"/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ru-RU" sz="2400">
              <a:latin typeface="Tahoma" pitchFamily="34" charset="0"/>
            </a:endParaRP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ru-RU" sz="2400">
              <a:latin typeface="Tahoma" pitchFamily="34" charset="0"/>
            </a:endParaRP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ru-RU" sz="2400">
              <a:latin typeface="Tahoma" pitchFamily="34" charset="0"/>
            </a:endParaRP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ru-RU" sz="2400">
              <a:latin typeface="Tahoma" pitchFamily="34" charset="0"/>
            </a:endParaRPr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ru-RU" sz="2400">
              <a:latin typeface="Tahoma" pitchFamily="34" charset="0"/>
            </a:endParaRPr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ru-RU" sz="2400">
              <a:latin typeface="Tahoma" pitchFamily="34" charset="0"/>
            </a:endParaRPr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214313"/>
            <a:ext cx="7793037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106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97291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0" y="624363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729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www.ZHARAR.com</a:t>
            </a:r>
            <a:endParaRPr lang="ru-RU"/>
          </a:p>
        </p:txBody>
      </p:sp>
      <p:sp>
        <p:nvSpPr>
          <p:cNvPr id="9729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</a:defRPr>
            </a:lvl1pPr>
          </a:lstStyle>
          <a:p>
            <a:pPr>
              <a:defRPr/>
            </a:pPr>
            <a:fld id="{74D07A38-9587-4DCA-9EB6-BE71356941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ransition spd="med">
    <p:random/>
  </p:transition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2.png"/><Relationship Id="rId5" Type="http://schemas.openxmlformats.org/officeDocument/2006/relationships/image" Target="../media/image21.wmf"/><Relationship Id="rId4" Type="http://schemas.openxmlformats.org/officeDocument/2006/relationships/image" Target="../media/image20.w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E6DCAC"/>
            </a:gs>
            <a:gs pos="23000">
              <a:srgbClr val="C7AC4C"/>
            </a:gs>
            <a:gs pos="55000">
              <a:srgbClr val="E6D78A"/>
            </a:gs>
            <a:gs pos="70000">
              <a:srgbClr val="C7AC4C"/>
            </a:gs>
            <a:gs pos="88000">
              <a:srgbClr val="E6D78A"/>
            </a:gs>
            <a:gs pos="100000">
              <a:srgbClr val="E6DCAC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4" name="WordArt 6"/>
          <p:cNvSpPr>
            <a:spLocks noChangeArrowheads="1" noChangeShapeType="1" noTextEdit="1"/>
          </p:cNvSpPr>
          <p:nvPr/>
        </p:nvSpPr>
        <p:spPr bwMode="auto">
          <a:xfrm>
            <a:off x="785786" y="2285992"/>
            <a:ext cx="7786742" cy="1944687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 xmlns="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i="1" kern="10" dirty="0" err="1">
                <a:ln w="19050">
                  <a:solidFill>
                    <a:srgbClr val="FEFEFE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Теңге</a:t>
            </a:r>
            <a:endParaRPr lang="ru-RU" sz="3600" b="1" i="1" kern="10" dirty="0">
              <a:ln w="19050">
                <a:solidFill>
                  <a:srgbClr val="FEFEFE"/>
                </a:solidFill>
                <a:round/>
                <a:headEnd/>
                <a:tailEnd/>
              </a:ln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82688" y="0"/>
            <a:ext cx="7772400" cy="6132513"/>
          </a:xfrm>
        </p:spPr>
        <p:txBody>
          <a:bodyPr/>
          <a:lstStyle/>
          <a:p>
            <a:pPr algn="ctr">
              <a:buNone/>
            </a:pP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Табыс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   </a:t>
            </a:r>
            <a:r>
              <a:rPr lang="kk-KZ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тобына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Италия </a:t>
            </a:r>
          </a:p>
          <a:p>
            <a:pPr>
              <a:buNone/>
            </a:pPr>
            <a:r>
              <a:rPr lang="ru-RU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Куба </a:t>
            </a:r>
          </a:p>
          <a:p>
            <a:pPr>
              <a:buNone/>
            </a:pPr>
            <a:r>
              <a:rPr lang="ru-RU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Үндістан</a:t>
            </a:r>
            <a:r>
              <a:rPr lang="ru-RU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ru-RU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Иран </a:t>
            </a:r>
          </a:p>
          <a:p>
            <a:pPr>
              <a:buNone/>
            </a:pPr>
            <a:r>
              <a:rPr lang="ru-RU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Қырғызстанда</a:t>
            </a:r>
            <a:endParaRPr lang="ru-RU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Ресейде</a:t>
            </a:r>
            <a:r>
              <a:rPr lang="ru-RU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ru-RU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Германияда</a:t>
            </a:r>
            <a:r>
              <a:rPr lang="ru-RU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ru-RU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Америкада</a:t>
            </a:r>
            <a:r>
              <a:rPr lang="ru-RU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82688" y="0"/>
            <a:ext cx="7772400" cy="6132513"/>
          </a:xfrm>
        </p:spPr>
        <p:txBody>
          <a:bodyPr/>
          <a:lstStyle/>
          <a:p>
            <a:pPr algn="ctr">
              <a:buNone/>
            </a:pP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Табыс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   </a:t>
            </a:r>
            <a:r>
              <a:rPr lang="kk-KZ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тобына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Италия </a:t>
            </a:r>
            <a:r>
              <a:rPr lang="ru-RU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евро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Куба </a:t>
            </a:r>
            <a:r>
              <a:rPr lang="ru-RU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песо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Үндістан </a:t>
            </a:r>
            <a:r>
              <a:rPr lang="ru-RU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рупия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Иран </a:t>
            </a:r>
            <a:r>
              <a:rPr lang="ru-RU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риал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Қырғызстан-</a:t>
            </a:r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сом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Ресей-</a:t>
            </a:r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рубль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Германия-</a:t>
            </a:r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нем</a:t>
            </a:r>
            <a:r>
              <a:rPr lang="kk-KZ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 марка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Америка-</a:t>
            </a:r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доллор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idx="1"/>
          </p:nvPr>
        </p:nvSpPr>
        <p:spPr>
          <a:xfrm>
            <a:off x="1182688" y="0"/>
            <a:ext cx="7772400" cy="6132513"/>
          </a:xfrm>
        </p:spPr>
        <p:txBody>
          <a:bodyPr/>
          <a:lstStyle/>
          <a:p>
            <a:pPr algn="ctr">
              <a:buNone/>
            </a:pP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 </a:t>
            </a:r>
            <a:r>
              <a:rPr lang="ru-RU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Тиын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kk-KZ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тобына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Ұлыбританияда</a:t>
            </a:r>
            <a:endParaRPr lang="ru-RU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  </a:t>
            </a:r>
            <a:r>
              <a:rPr lang="ru-RU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Украинада</a:t>
            </a:r>
            <a:r>
              <a:rPr lang="ru-RU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Қытайда</a:t>
            </a:r>
            <a:r>
              <a:rPr lang="ru-RU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Тәжікстанда</a:t>
            </a:r>
            <a:r>
              <a:rPr lang="ru-RU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Өзбекстанда</a:t>
            </a:r>
            <a:r>
              <a:rPr lang="ru-RU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Түркияда</a:t>
            </a:r>
            <a:r>
              <a:rPr lang="ru-RU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Латвияда</a:t>
            </a:r>
            <a:r>
              <a:rPr lang="ru-RU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Кореяда</a:t>
            </a:r>
            <a:r>
              <a:rPr lang="ru-RU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kk-KZ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ransition spd="med"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idx="1"/>
          </p:nvPr>
        </p:nvSpPr>
        <p:spPr>
          <a:xfrm>
            <a:off x="1182688" y="0"/>
            <a:ext cx="7772400" cy="6132513"/>
          </a:xfrm>
        </p:spPr>
        <p:txBody>
          <a:bodyPr/>
          <a:lstStyle/>
          <a:p>
            <a:pPr algn="ctr">
              <a:buNone/>
            </a:pP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 </a:t>
            </a:r>
            <a:r>
              <a:rPr lang="ru-RU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Тиын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kk-KZ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тобына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Ұлыбритания-</a:t>
            </a:r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фунт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стерлинг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  </a:t>
            </a:r>
            <a:r>
              <a:rPr lang="ru-RU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Украина-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гривна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Қытай-</a:t>
            </a:r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юань</a:t>
            </a:r>
            <a:r>
              <a:rPr lang="ru-RU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Тәжікстан-</a:t>
            </a:r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сомони</a:t>
            </a:r>
            <a:r>
              <a:rPr lang="ru-RU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Өзбекстан-</a:t>
            </a:r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сум</a:t>
            </a:r>
            <a:r>
              <a:rPr lang="ru-RU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Түркия-</a:t>
            </a:r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лира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Латвия-</a:t>
            </a:r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лат</a:t>
            </a:r>
            <a:r>
              <a:rPr lang="ru-RU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Корея-</a:t>
            </a:r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вон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kk-KZ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ransition spd="med"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kk-KZ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ІІ кезең: Теңге туралы мақалдар сайысы.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ransition spd="med"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14313"/>
            <a:ext cx="8658255" cy="4357695"/>
          </a:xfrm>
        </p:spPr>
        <p:txBody>
          <a:bodyPr/>
          <a:lstStyle/>
          <a:p>
            <a:pPr algn="ctr"/>
            <a:r>
              <a:rPr lang="kk-KZ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ІІІ кезең: «Кім жылдам» сайысы. </a:t>
            </a:r>
            <a:r>
              <a:rPr lang="kk-KZ" sz="3200" b="1" dirty="0">
                <a:latin typeface="Times New Roman" pitchFamily="18" charset="0"/>
                <a:cs typeface="Times New Roman" pitchFamily="18" charset="0"/>
              </a:rPr>
              <a:t>Анаграмманы шешу. Әріптерді экономикалық мәнді сөз шығатындай етіп жазу керек.</a:t>
            </a: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b="1" dirty="0"/>
          </a:p>
        </p:txBody>
      </p:sp>
    </p:spTree>
  </p:cSld>
  <p:clrMapOvr>
    <a:masterClrMapping/>
  </p:clrMapOvr>
  <p:transition spd="med"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57166"/>
            <a:ext cx="8943975" cy="1285884"/>
          </a:xfrm>
        </p:spPr>
        <p:txBody>
          <a:bodyPr/>
          <a:lstStyle/>
          <a:p>
            <a:r>
              <a:rPr lang="kk-KZ" sz="2400" b="1" dirty="0"/>
              <a:t>  </a:t>
            </a:r>
            <a:br>
              <a:rPr lang="kk-KZ" sz="2400" b="1" dirty="0"/>
            </a:br>
            <a:r>
              <a:rPr lang="kk-KZ" sz="2400" b="1" dirty="0"/>
              <a:t/>
            </a:r>
            <a:br>
              <a:rPr lang="kk-KZ" sz="2400" b="1" dirty="0"/>
            </a:br>
            <a:r>
              <a:rPr lang="kk-KZ" sz="2400" b="1" dirty="0"/>
              <a:t/>
            </a:r>
            <a:br>
              <a:rPr lang="kk-KZ" sz="2400" b="1" dirty="0"/>
            </a:br>
            <a:r>
              <a:rPr lang="kk-KZ" sz="2400" b="1" dirty="0"/>
              <a:t/>
            </a:r>
            <a:br>
              <a:rPr lang="kk-KZ" sz="2400" b="1" dirty="0"/>
            </a:br>
            <a:r>
              <a:rPr lang="kk-KZ" sz="2400" b="1" dirty="0"/>
              <a:t/>
            </a:r>
            <a:br>
              <a:rPr lang="kk-KZ" sz="2400" b="1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0100" y="642918"/>
            <a:ext cx="3857652" cy="4275149"/>
          </a:xfrm>
        </p:spPr>
        <p:txBody>
          <a:bodyPr/>
          <a:lstStyle/>
          <a:p>
            <a:pPr>
              <a:buNone/>
            </a:pPr>
            <a:r>
              <a:rPr lang="kk-KZ" b="1" dirty="0">
                <a:solidFill>
                  <a:schemeClr val="tx2"/>
                </a:solidFill>
              </a:rPr>
              <a:t>«Табыс» тобына:</a:t>
            </a:r>
          </a:p>
          <a:p>
            <a:pPr>
              <a:buNone/>
            </a:pPr>
            <a:endParaRPr lang="kk-KZ" b="1" dirty="0">
              <a:solidFill>
                <a:srgbClr val="C00000"/>
              </a:solidFill>
            </a:endParaRPr>
          </a:p>
          <a:p>
            <a:pPr>
              <a:buNone/>
            </a:pPr>
            <a:endParaRPr lang="ru-RU" b="1" dirty="0">
              <a:solidFill>
                <a:srgbClr val="C00000"/>
              </a:solidFill>
            </a:endParaRPr>
          </a:p>
          <a:p>
            <a:r>
              <a:rPr lang="kk-KZ" b="1" dirty="0">
                <a:solidFill>
                  <a:srgbClr val="0000CC"/>
                </a:solidFill>
              </a:rPr>
              <a:t>1.АРБСЙЫА </a:t>
            </a:r>
            <a:endParaRPr lang="ru-RU" b="1" dirty="0">
              <a:solidFill>
                <a:srgbClr val="0000CC"/>
              </a:solidFill>
            </a:endParaRPr>
          </a:p>
          <a:p>
            <a:r>
              <a:rPr lang="kk-KZ" b="1" dirty="0">
                <a:solidFill>
                  <a:srgbClr val="0000CC"/>
                </a:solidFill>
              </a:rPr>
              <a:t>2.ЫҚАНР </a:t>
            </a:r>
            <a:endParaRPr lang="ru-RU" b="1" dirty="0">
              <a:solidFill>
                <a:srgbClr val="0000CC"/>
              </a:solidFill>
            </a:endParaRPr>
          </a:p>
          <a:p>
            <a:r>
              <a:rPr lang="kk-KZ" b="1" dirty="0">
                <a:solidFill>
                  <a:srgbClr val="0000CC"/>
                </a:solidFill>
              </a:rPr>
              <a:t>3.УШЫТНҰЫТ </a:t>
            </a:r>
            <a:endParaRPr lang="ru-RU" b="1" dirty="0">
              <a:solidFill>
                <a:srgbClr val="0000CC"/>
              </a:solidFill>
            </a:endParaRPr>
          </a:p>
          <a:p>
            <a:r>
              <a:rPr lang="kk-KZ" b="1" dirty="0">
                <a:solidFill>
                  <a:srgbClr val="0000CC"/>
                </a:solidFill>
              </a:rPr>
              <a:t>4. ЕНСИЕ </a:t>
            </a:r>
            <a:endParaRPr lang="ru-RU" b="1" dirty="0">
              <a:solidFill>
                <a:srgbClr val="0000CC"/>
              </a:solidFill>
            </a:endParaRPr>
          </a:p>
          <a:p>
            <a:r>
              <a:rPr lang="kk-KZ" b="1" dirty="0">
                <a:solidFill>
                  <a:srgbClr val="0000CC"/>
                </a:solidFill>
              </a:rPr>
              <a:t>5. ІШӨІУНДР </a:t>
            </a:r>
            <a:endParaRPr lang="ru-RU" b="1" dirty="0">
              <a:solidFill>
                <a:srgbClr val="0000CC"/>
              </a:solidFill>
            </a:endParaRPr>
          </a:p>
          <a:p>
            <a:r>
              <a:rPr lang="kk-KZ" b="1" dirty="0">
                <a:solidFill>
                  <a:srgbClr val="0000CC"/>
                </a:solidFill>
              </a:rPr>
              <a:t>6. ЕГТҢЕ </a:t>
            </a:r>
            <a:endParaRPr lang="ru-RU" b="1" dirty="0">
              <a:solidFill>
                <a:srgbClr val="0000CC"/>
              </a:solidFill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4786314" y="642918"/>
            <a:ext cx="3857652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tabLst/>
              <a:defRPr/>
            </a:pPr>
            <a:r>
              <a:rPr kumimoji="0" lang="kk-KZ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«Тиын» тобына: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tabLst/>
              <a:defRPr/>
            </a:pPr>
            <a:endParaRPr kumimoji="0" lang="kk-KZ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tabLst/>
              <a:defRPr/>
            </a:pPr>
            <a:endParaRPr kumimoji="0" lang="ru-RU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tabLst/>
              <a:defRPr/>
            </a:pPr>
            <a:r>
              <a:rPr kumimoji="0" lang="kk-KZ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ТІКҚЕЖАЛІТ </a:t>
            </a:r>
            <a:endParaRPr kumimoji="0" lang="ru-RU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tabLst/>
              <a:defRPr/>
            </a:pPr>
            <a:r>
              <a:rPr kumimoji="0" lang="kk-KZ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МКЭНОАКОИ </a:t>
            </a:r>
            <a:endParaRPr kumimoji="0" lang="ru-RU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tabLst/>
              <a:defRPr/>
            </a:pPr>
            <a:r>
              <a:rPr kumimoji="0" lang="kk-KZ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ЛҚАЫС </a:t>
            </a:r>
            <a:endParaRPr kumimoji="0" lang="ru-RU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tabLst/>
              <a:defRPr/>
            </a:pPr>
            <a:r>
              <a:rPr kumimoji="0" lang="kk-KZ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АУСДА </a:t>
            </a:r>
            <a:endParaRPr kumimoji="0" lang="ru-RU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tabLst/>
              <a:defRPr/>
            </a:pPr>
            <a:r>
              <a:rPr kumimoji="0" lang="kk-KZ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АЮВТЛА</a:t>
            </a:r>
            <a:endParaRPr kumimoji="0" lang="ru-RU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tabLst/>
              <a:defRPr/>
            </a:pPr>
            <a:r>
              <a:rPr kumimoji="0" lang="kk-KZ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ҰАСНРСЫ </a:t>
            </a:r>
            <a:endParaRPr kumimoji="0" lang="ru-RU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None/>
              <a:tabLst/>
              <a:defRPr/>
            </a:pPr>
            <a:r>
              <a:rPr kumimoji="0" lang="kk-KZ" sz="3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</a:t>
            </a: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tabLst/>
              <a:defRPr/>
            </a:pP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tabLst/>
              <a:defRPr/>
            </a:pP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57166"/>
            <a:ext cx="8943975" cy="1285884"/>
          </a:xfrm>
        </p:spPr>
        <p:txBody>
          <a:bodyPr/>
          <a:lstStyle/>
          <a:p>
            <a:r>
              <a:rPr lang="kk-KZ" sz="2400" b="1" dirty="0"/>
              <a:t>  </a:t>
            </a:r>
            <a:br>
              <a:rPr lang="kk-KZ" sz="2400" b="1" dirty="0"/>
            </a:br>
            <a:r>
              <a:rPr lang="kk-KZ" sz="2400" b="1" dirty="0"/>
              <a:t/>
            </a:r>
            <a:br>
              <a:rPr lang="kk-KZ" sz="2400" b="1" dirty="0"/>
            </a:br>
            <a:r>
              <a:rPr lang="kk-KZ" sz="2400" b="1" dirty="0"/>
              <a:t/>
            </a:r>
            <a:br>
              <a:rPr lang="kk-KZ" sz="2400" b="1" dirty="0"/>
            </a:br>
            <a:r>
              <a:rPr lang="kk-KZ" sz="2400" b="1" dirty="0"/>
              <a:t/>
            </a:r>
            <a:br>
              <a:rPr lang="kk-KZ" sz="2400" b="1" dirty="0"/>
            </a:br>
            <a:r>
              <a:rPr lang="kk-KZ" sz="2400" b="1" dirty="0"/>
              <a:t/>
            </a:r>
            <a:br>
              <a:rPr lang="kk-KZ" sz="2400" b="1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0100" y="642918"/>
            <a:ext cx="3857652" cy="4275149"/>
          </a:xfrm>
        </p:spPr>
        <p:txBody>
          <a:bodyPr/>
          <a:lstStyle/>
          <a:p>
            <a:pPr>
              <a:buNone/>
            </a:pPr>
            <a:r>
              <a:rPr lang="kk-KZ" b="1" dirty="0">
                <a:solidFill>
                  <a:schemeClr val="tx2"/>
                </a:solidFill>
              </a:rPr>
              <a:t>«Табыс» тобына:</a:t>
            </a:r>
          </a:p>
          <a:p>
            <a:pPr>
              <a:buNone/>
            </a:pPr>
            <a:endParaRPr lang="kk-KZ" b="1" dirty="0">
              <a:solidFill>
                <a:srgbClr val="C00000"/>
              </a:solidFill>
            </a:endParaRPr>
          </a:p>
          <a:p>
            <a:pPr>
              <a:buNone/>
            </a:pPr>
            <a:endParaRPr lang="ru-RU" b="1" dirty="0">
              <a:solidFill>
                <a:srgbClr val="C00000"/>
              </a:solidFill>
            </a:endParaRPr>
          </a:p>
          <a:p>
            <a:r>
              <a:rPr lang="kk-KZ" b="1" dirty="0">
                <a:solidFill>
                  <a:srgbClr val="0000CC"/>
                </a:solidFill>
              </a:rPr>
              <a:t>1.АЙЫРБАС </a:t>
            </a:r>
            <a:endParaRPr lang="ru-RU" b="1" dirty="0">
              <a:solidFill>
                <a:srgbClr val="0000CC"/>
              </a:solidFill>
            </a:endParaRPr>
          </a:p>
          <a:p>
            <a:r>
              <a:rPr lang="kk-KZ" b="1" dirty="0">
                <a:solidFill>
                  <a:srgbClr val="0000CC"/>
                </a:solidFill>
              </a:rPr>
              <a:t>2.НАРЫҚ </a:t>
            </a:r>
            <a:endParaRPr lang="ru-RU" b="1" dirty="0">
              <a:solidFill>
                <a:srgbClr val="0000CC"/>
              </a:solidFill>
            </a:endParaRPr>
          </a:p>
          <a:p>
            <a:r>
              <a:rPr lang="kk-KZ" b="1" dirty="0">
                <a:solidFill>
                  <a:srgbClr val="0000CC"/>
                </a:solidFill>
              </a:rPr>
              <a:t>3.ТҰТЫНУШЫ</a:t>
            </a:r>
            <a:endParaRPr lang="ru-RU" b="1" dirty="0">
              <a:solidFill>
                <a:srgbClr val="0000CC"/>
              </a:solidFill>
            </a:endParaRPr>
          </a:p>
          <a:p>
            <a:r>
              <a:rPr lang="kk-KZ" b="1" dirty="0">
                <a:solidFill>
                  <a:srgbClr val="0000CC"/>
                </a:solidFill>
              </a:rPr>
              <a:t>4. </a:t>
            </a:r>
            <a:r>
              <a:rPr lang="kk-KZ" b="1" dirty="0">
                <a:solidFill>
                  <a:srgbClr val="0000CC"/>
                </a:solidFill>
              </a:rPr>
              <a:t>НЕСИЕ </a:t>
            </a:r>
            <a:endParaRPr lang="ru-RU" b="1" dirty="0">
              <a:solidFill>
                <a:srgbClr val="0000CC"/>
              </a:solidFill>
            </a:endParaRPr>
          </a:p>
          <a:p>
            <a:r>
              <a:rPr lang="kk-KZ" b="1" dirty="0">
                <a:solidFill>
                  <a:srgbClr val="0000CC"/>
                </a:solidFill>
              </a:rPr>
              <a:t>5. </a:t>
            </a:r>
            <a:r>
              <a:rPr lang="kk-KZ" b="1" dirty="0">
                <a:solidFill>
                  <a:srgbClr val="0000CC"/>
                </a:solidFill>
              </a:rPr>
              <a:t>ӨНДІРУШІ </a:t>
            </a:r>
            <a:endParaRPr lang="ru-RU" b="1" dirty="0">
              <a:solidFill>
                <a:srgbClr val="0000CC"/>
              </a:solidFill>
            </a:endParaRPr>
          </a:p>
          <a:p>
            <a:r>
              <a:rPr lang="kk-KZ" b="1" dirty="0">
                <a:solidFill>
                  <a:srgbClr val="0000CC"/>
                </a:solidFill>
              </a:rPr>
              <a:t>6. </a:t>
            </a:r>
            <a:r>
              <a:rPr lang="kk-KZ" b="1" dirty="0">
                <a:solidFill>
                  <a:srgbClr val="0000CC"/>
                </a:solidFill>
              </a:rPr>
              <a:t>ТЕҢГЕ </a:t>
            </a:r>
            <a:endParaRPr lang="ru-RU" b="1" dirty="0">
              <a:solidFill>
                <a:srgbClr val="0000CC"/>
              </a:solidFill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4786314" y="642918"/>
            <a:ext cx="3857652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tabLst/>
              <a:defRPr/>
            </a:pPr>
            <a:r>
              <a:rPr kumimoji="0" lang="kk-KZ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«Тиын» тобына: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tabLst/>
              <a:defRPr/>
            </a:pPr>
            <a:endParaRPr kumimoji="0" lang="kk-KZ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tabLst/>
              <a:defRPr/>
            </a:pPr>
            <a:endParaRPr kumimoji="0" lang="ru-RU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tabLst/>
              <a:defRPr/>
            </a:pPr>
            <a:r>
              <a:rPr kumimoji="0" lang="kk-KZ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ҚАЖЕТТІЛІК </a:t>
            </a:r>
            <a:endParaRPr kumimoji="0" lang="ru-RU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tabLst/>
              <a:defRPr/>
            </a:pPr>
            <a:r>
              <a:rPr kumimoji="0" lang="kk-KZ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ЭКОНОМИКА </a:t>
            </a:r>
            <a:endParaRPr kumimoji="0" lang="ru-RU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tabLst/>
              <a:defRPr/>
            </a:pPr>
            <a:r>
              <a:rPr kumimoji="0" lang="kk-KZ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САЛЫҚ</a:t>
            </a:r>
            <a:endParaRPr kumimoji="0" lang="ru-RU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tabLst/>
              <a:defRPr/>
            </a:pPr>
            <a:r>
              <a:rPr lang="kk-KZ" sz="3200" b="1" kern="0" dirty="0">
                <a:solidFill>
                  <a:srgbClr val="FF0000"/>
                </a:solidFill>
                <a:latin typeface="+mn-lt"/>
              </a:rPr>
              <a:t>САУДА</a:t>
            </a:r>
            <a:endParaRPr kumimoji="0" lang="ru-RU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tabLst/>
              <a:defRPr/>
            </a:pPr>
            <a:r>
              <a:rPr kumimoji="0" lang="kk-KZ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ВАЛЮТА</a:t>
            </a:r>
            <a:endParaRPr kumimoji="0" lang="ru-RU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tabLst/>
              <a:defRPr/>
            </a:pPr>
            <a:r>
              <a:rPr kumimoji="0" lang="kk-KZ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СҰРАНЫС </a:t>
            </a:r>
            <a:endParaRPr kumimoji="0" lang="ru-RU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None/>
              <a:tabLst/>
              <a:defRPr/>
            </a:pPr>
            <a:r>
              <a:rPr kumimoji="0" lang="kk-KZ" sz="3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</a:t>
            </a: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tabLst/>
              <a:defRPr/>
            </a:pP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tabLst/>
              <a:defRPr/>
            </a:pP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2017713"/>
            <a:ext cx="8669368" cy="4114800"/>
          </a:xfrm>
        </p:spPr>
        <p:txBody>
          <a:bodyPr/>
          <a:lstStyle/>
          <a:p>
            <a:pPr algn="ctr">
              <a:buNone/>
            </a:pPr>
            <a:r>
              <a:rPr lang="kk-KZ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ІҮ кезең: «Кім көп біледі?» атты топ басшылары  сайысы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500042"/>
            <a:ext cx="8669368" cy="5357850"/>
          </a:xfrm>
        </p:spPr>
        <p:txBody>
          <a:bodyPr/>
          <a:lstStyle/>
          <a:p>
            <a:pPr algn="ctr">
              <a:buNone/>
            </a:pPr>
            <a:r>
              <a:rPr lang="kk-KZ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ІҮ кезең: «Кім көп біледі?» атты топ басшылары  </a:t>
            </a:r>
            <a:r>
              <a:rPr lang="kk-KZ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сайысы</a:t>
            </a:r>
          </a:p>
          <a:p>
            <a:pPr algn="ctr">
              <a:buNone/>
            </a:pPr>
            <a:endParaRPr lang="kk-KZ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Теңге </a:t>
            </a:r>
            <a:r>
              <a:rPr lang="ru-RU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- </a:t>
            </a:r>
            <a:r>
              <a:rPr lang="ru-RU" sz="2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тиыннан</a:t>
            </a:r>
            <a:r>
              <a:rPr lang="ru-RU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</a:t>
            </a:r>
          </a:p>
          <a:p>
            <a:pPr>
              <a:buNone/>
            </a:pPr>
            <a:r>
              <a:rPr lang="ru-RU" sz="2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Ынтымақ </a:t>
            </a:r>
            <a:r>
              <a:rPr lang="ru-RU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- </a:t>
            </a:r>
            <a:r>
              <a:rPr lang="ru-RU" sz="2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ұйымнан</a:t>
            </a:r>
            <a:r>
              <a:rPr lang="ru-RU" sz="2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ru-RU" sz="2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>
              <a:buNone/>
            </a:pPr>
            <a:r>
              <a:rPr lang="ru-RU" sz="2000" dirty="0" err="1">
                <a:solidFill>
                  <a:srgbClr val="CC3300"/>
                </a:solidFill>
              </a:rPr>
              <a:t>Жүз теңге </a:t>
            </a:r>
            <a:r>
              <a:rPr lang="ru-RU" sz="2000" dirty="0" err="1">
                <a:solidFill>
                  <a:srgbClr val="CC3300"/>
                </a:solidFill>
              </a:rPr>
              <a:t>болғанша</a:t>
            </a:r>
            <a:endParaRPr lang="ru-RU" sz="2000" dirty="0">
              <a:solidFill>
                <a:srgbClr val="CC3300"/>
              </a:solidFill>
            </a:endParaRPr>
          </a:p>
          <a:p>
            <a:pPr>
              <a:buNone/>
            </a:pPr>
            <a:r>
              <a:rPr lang="ru-RU" sz="2000" dirty="0" err="1">
                <a:solidFill>
                  <a:srgbClr val="CC3300"/>
                </a:solidFill>
              </a:rPr>
              <a:t>Жүз </a:t>
            </a:r>
            <a:r>
              <a:rPr lang="ru-RU" sz="2000" dirty="0" err="1">
                <a:solidFill>
                  <a:srgbClr val="CC3300"/>
                </a:solidFill>
              </a:rPr>
              <a:t>досың </a:t>
            </a:r>
            <a:r>
              <a:rPr lang="ru-RU" sz="2000" dirty="0" err="1">
                <a:solidFill>
                  <a:srgbClr val="CC3300"/>
                </a:solidFill>
              </a:rPr>
              <a:t>болсын</a:t>
            </a:r>
            <a:endParaRPr lang="ru-RU" sz="2000" dirty="0">
              <a:solidFill>
                <a:srgbClr val="CC3300"/>
              </a:solidFill>
            </a:endParaRPr>
          </a:p>
          <a:p>
            <a:pPr>
              <a:buNone/>
            </a:pPr>
            <a:r>
              <a:rPr lang="ru-RU" sz="2000" dirty="0" err="1">
                <a:solidFill>
                  <a:schemeClr val="accent1"/>
                </a:solidFill>
              </a:rPr>
              <a:t>Жылқы құлыннан </a:t>
            </a:r>
            <a:r>
              <a:rPr lang="ru-RU" sz="2000" dirty="0" err="1">
                <a:solidFill>
                  <a:schemeClr val="accent1"/>
                </a:solidFill>
              </a:rPr>
              <a:t>өседі,</a:t>
            </a:r>
            <a:endParaRPr lang="ru-RU" sz="2000" dirty="0">
              <a:solidFill>
                <a:schemeClr val="accent1"/>
              </a:solidFill>
            </a:endParaRPr>
          </a:p>
          <a:p>
            <a:pPr>
              <a:buNone/>
            </a:pPr>
            <a:r>
              <a:rPr lang="ru-RU" sz="2000" dirty="0" err="1">
                <a:solidFill>
                  <a:schemeClr val="accent1"/>
                </a:solidFill>
              </a:rPr>
              <a:t>Теңге </a:t>
            </a:r>
            <a:r>
              <a:rPr lang="ru-RU" sz="2000" dirty="0" err="1">
                <a:solidFill>
                  <a:schemeClr val="accent1"/>
                </a:solidFill>
              </a:rPr>
              <a:t>тиыннан</a:t>
            </a:r>
            <a:r>
              <a:rPr lang="ru-RU" sz="2000" dirty="0">
                <a:solidFill>
                  <a:schemeClr val="accent1"/>
                </a:solidFill>
              </a:rPr>
              <a:t> </a:t>
            </a:r>
            <a:r>
              <a:rPr lang="ru-RU" sz="2000" dirty="0" err="1">
                <a:solidFill>
                  <a:schemeClr val="accent1"/>
                </a:solidFill>
              </a:rPr>
              <a:t>өседі</a:t>
            </a:r>
            <a:endParaRPr lang="ru-RU" sz="2000" dirty="0">
              <a:solidFill>
                <a:schemeClr val="accent1"/>
              </a:solidFill>
            </a:endParaRPr>
          </a:p>
          <a:p>
            <a:pPr>
              <a:buNone/>
            </a:pPr>
            <a:r>
              <a:rPr lang="ru-RU" sz="2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Адам </a:t>
            </a:r>
            <a:r>
              <a:rPr lang="ru-RU" sz="20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болам</a:t>
            </a:r>
            <a:r>
              <a:rPr lang="ru-RU" sz="2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десең</a:t>
            </a:r>
            <a:r>
              <a:rPr lang="ru-RU" sz="2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, </a:t>
            </a:r>
            <a:r>
              <a:rPr lang="ru-RU" sz="20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арыңды ақшаға сатпа</a:t>
            </a:r>
            <a:r>
              <a:rPr lang="ru-RU" sz="2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.</a:t>
            </a:r>
          </a:p>
          <a:p>
            <a:pPr>
              <a:buNone/>
            </a:pPr>
            <a:r>
              <a:rPr lang="ru-RU" sz="2000" dirty="0" err="1">
                <a:solidFill>
                  <a:srgbClr val="FF0000"/>
                </a:solidFill>
              </a:rPr>
              <a:t>Ақшаның жайын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жарлыдан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сұра,</a:t>
            </a:r>
            <a:endParaRPr lang="ru-RU" sz="2000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ru-RU" sz="2000" dirty="0" err="1">
                <a:solidFill>
                  <a:srgbClr val="FF0000"/>
                </a:solidFill>
              </a:rPr>
              <a:t>Адамның </a:t>
            </a:r>
            <a:r>
              <a:rPr lang="ru-RU" sz="2000" dirty="0" err="1">
                <a:solidFill>
                  <a:srgbClr val="FF0000"/>
                </a:solidFill>
              </a:rPr>
              <a:t>жайын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арлыдан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сұра</a:t>
            </a:r>
            <a:r>
              <a:rPr lang="ru-RU" sz="2000" dirty="0" err="1">
                <a:solidFill>
                  <a:srgbClr val="FF0000"/>
                </a:solidFill>
              </a:rPr>
              <a:t>.</a:t>
            </a:r>
            <a:endParaRPr lang="ru-RU" sz="2000" dirty="0">
              <a:solidFill>
                <a:srgbClr val="FF0000"/>
              </a:solidFill>
            </a:endParaRPr>
          </a:p>
          <a:p>
            <a:pPr>
              <a:buNone/>
            </a:pPr>
            <a:endParaRPr lang="ru-RU" sz="2000" dirty="0">
              <a:solidFill>
                <a:schemeClr val="accent1"/>
              </a:solidFill>
            </a:endParaRPr>
          </a:p>
          <a:p>
            <a:pPr>
              <a:buNone/>
            </a:pPr>
            <a:endParaRPr lang="ru-RU" dirty="0">
              <a:solidFill>
                <a:schemeClr val="accent1"/>
              </a:solidFill>
            </a:endParaRPr>
          </a:p>
          <a:p>
            <a:pPr>
              <a:buNone/>
            </a:pPr>
            <a:endParaRPr lang="ru-RU" dirty="0">
              <a:solidFill>
                <a:schemeClr val="accent1"/>
              </a:solidFill>
            </a:endParaRPr>
          </a:p>
          <a:p>
            <a:pPr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454275"/>
            <a:ext cx="9144000" cy="440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75" name="Text Box 11"/>
          <p:cNvSpPr txBox="1">
            <a:spLocks noChangeArrowheads="1"/>
          </p:cNvSpPr>
          <p:nvPr/>
        </p:nvSpPr>
        <p:spPr bwMode="auto">
          <a:xfrm>
            <a:off x="0" y="7938"/>
            <a:ext cx="9144000" cy="2446337"/>
          </a:xfrm>
          <a:prstGeom prst="rect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b="1" i="1" dirty="0" err="1">
                <a:solidFill>
                  <a:srgbClr val="FFFF00"/>
                </a:solidFill>
              </a:rPr>
              <a:t>Қазақстан теңгесі</a:t>
            </a:r>
            <a:r>
              <a:rPr lang="ru-RU" i="1" dirty="0" err="1">
                <a:solidFill>
                  <a:srgbClr val="FFFF00"/>
                </a:solidFill>
              </a:rPr>
              <a:t> </a:t>
            </a:r>
            <a:r>
              <a:rPr lang="ru-RU" i="1" dirty="0">
                <a:solidFill>
                  <a:srgbClr val="FFFF00"/>
                </a:solidFill>
              </a:rPr>
              <a:t>— </a:t>
            </a:r>
            <a:r>
              <a:rPr lang="ru-RU" i="1" dirty="0" err="1">
                <a:solidFill>
                  <a:srgbClr val="FFFF00"/>
                </a:solidFill>
              </a:rPr>
              <a:t>Қазақстан Республикасының ұлттық валютасы</a:t>
            </a:r>
            <a:r>
              <a:rPr lang="ru-RU" i="1" dirty="0">
                <a:solidFill>
                  <a:srgbClr val="FFFF00"/>
                </a:solidFill>
              </a:rPr>
              <a:t>.                      </a:t>
            </a:r>
            <a:r>
              <a:rPr lang="ru-RU" i="1" dirty="0" err="1">
                <a:solidFill>
                  <a:srgbClr val="FFFF00"/>
                </a:solidFill>
              </a:rPr>
              <a:t>Қазақстан Республикасының Президенттің </a:t>
            </a:r>
            <a:r>
              <a:rPr lang="ru-RU" i="1" dirty="0">
                <a:solidFill>
                  <a:srgbClr val="FFFF00"/>
                </a:solidFill>
              </a:rPr>
              <a:t>1993 ж. </a:t>
            </a:r>
            <a:r>
              <a:rPr lang="ru-RU" i="1" dirty="0" err="1">
                <a:solidFill>
                  <a:srgbClr val="FFFF00"/>
                </a:solidFill>
              </a:rPr>
              <a:t>қараша</a:t>
            </a:r>
            <a:r>
              <a:rPr lang="ru-RU" i="1" dirty="0">
                <a:solidFill>
                  <a:srgbClr val="FFFF00"/>
                </a:solidFill>
              </a:rPr>
              <a:t> 15 </a:t>
            </a:r>
            <a:r>
              <a:rPr lang="ru-RU" i="1" dirty="0" err="1">
                <a:solidFill>
                  <a:srgbClr val="FFFF00"/>
                </a:solidFill>
              </a:rPr>
              <a:t>жарлығы</a:t>
            </a:r>
            <a:r>
              <a:rPr lang="ru-RU" i="1" dirty="0">
                <a:solidFill>
                  <a:srgbClr val="FFFF00"/>
                </a:solidFill>
              </a:rPr>
              <a:t> </a:t>
            </a:r>
            <a:r>
              <a:rPr lang="ru-RU" i="1" dirty="0" err="1">
                <a:solidFill>
                  <a:srgbClr val="FFFF00"/>
                </a:solidFill>
              </a:rPr>
              <a:t>бойынша</a:t>
            </a:r>
            <a:r>
              <a:rPr lang="ru-RU" i="1" dirty="0">
                <a:solidFill>
                  <a:srgbClr val="FFFF00"/>
                </a:solidFill>
              </a:rPr>
              <a:t> </a:t>
            </a:r>
            <a:r>
              <a:rPr lang="ru-RU" i="1" dirty="0" err="1">
                <a:solidFill>
                  <a:srgbClr val="FFFF00"/>
                </a:solidFill>
              </a:rPr>
              <a:t>айналысқа</a:t>
            </a:r>
            <a:r>
              <a:rPr lang="ru-RU" i="1" dirty="0">
                <a:solidFill>
                  <a:srgbClr val="FFFF00"/>
                </a:solidFill>
              </a:rPr>
              <a:t> </a:t>
            </a:r>
            <a:r>
              <a:rPr lang="ru-RU" i="1" dirty="0" err="1">
                <a:solidFill>
                  <a:srgbClr val="FFFF00"/>
                </a:solidFill>
              </a:rPr>
              <a:t>еңгізілді</a:t>
            </a:r>
            <a:r>
              <a:rPr lang="ru-RU" i="1" dirty="0">
                <a:solidFill>
                  <a:srgbClr val="FFFF00"/>
                </a:solidFill>
              </a:rPr>
              <a:t>. </a:t>
            </a:r>
          </a:p>
          <a:p>
            <a:pPr>
              <a:spcBef>
                <a:spcPct val="50000"/>
              </a:spcBef>
              <a:defRPr/>
            </a:pPr>
            <a:endParaRPr lang="ru-RU" i="1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kk-KZ" i="1" dirty="0">
                <a:solidFill>
                  <a:srgbClr val="FFFF00"/>
                </a:solidFill>
              </a:rPr>
              <a:t>Тәуелсіз егемен мемлекеттің міндетті рәміздерінің бірі оның ұлттық валютасы болып табылады. Сонымен бірге, кез келген мемлекеттің тарихына оның бір-ақ рет енгізілетін өз валютасының тарихы да кіреді. Ұлттық валюта елдің өткенін, бүгінгісін және болашағын бейнелейді.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68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68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857232"/>
            <a:ext cx="8740806" cy="4114800"/>
          </a:xfrm>
        </p:spPr>
        <p:txBody>
          <a:bodyPr/>
          <a:lstStyle/>
          <a:p>
            <a:pPr algn="ctr"/>
            <a:r>
              <a:rPr lang="ru-RU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Артық болмас</a:t>
            </a:r>
            <a:r>
              <a:rPr lang="ru-RU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білгенің..</a:t>
            </a:r>
            <a:endParaRPr lang="ru-RU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1. </a:t>
            </a:r>
            <a:r>
              <a:rPr lang="ru-RU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Қағаз купьюр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мен металл </a:t>
            </a:r>
            <a:r>
              <a:rPr lang="ru-RU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тиындар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ақшалар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өздерін қадірлеп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қастерлеп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аялағанды жақсы көреді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Әдемі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 </a:t>
            </a:r>
            <a:r>
              <a:rPr lang="ru-RU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сәнді әмиянда салынған ақша сол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жерден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шыққысы келмейді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Қолыңызда ақша тұрақтамаса, өзгеден емес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ақшаны қадірлей алмаған өзіңізден көріңіз.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Қалтаңызда ақшаны умаждап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жыртып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майыстырып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ұстамаңыз.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Онда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қаржыдан тапшылық көресіз.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Және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 </a:t>
            </a:r>
            <a:r>
              <a:rPr lang="ru-RU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ақша өзін үнемдеп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ұқыпты түрде ұқсатқанды ұнататын көрінеді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4. Ал «</a:t>
            </a:r>
            <a:r>
              <a:rPr lang="ru-RU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ақша жоқ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деп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жылай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беретіндердің тиыны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теңгені құрамай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қанша ақша тапса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да </a:t>
            </a:r>
            <a:r>
              <a:rPr lang="ru-RU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құмға сіңген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ru-RU" dirty="0"/>
              <a:t> </a:t>
            </a:r>
          </a:p>
          <a:p>
            <a:endParaRPr lang="ru-RU" dirty="0"/>
          </a:p>
        </p:txBody>
      </p:sp>
    </p:spTree>
  </p:cSld>
  <p:clrMapOvr>
    <a:masterClrMapping/>
  </p:clrMapOvr>
  <p:transition spd="med"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304800"/>
            <a:ext cx="8001024" cy="6196034"/>
          </a:xfrm>
        </p:spPr>
        <p:txBody>
          <a:bodyPr/>
          <a:lstStyle/>
          <a:p>
            <a:pPr lvl="0" eaLnBrk="1" hangingPunct="1"/>
            <a:r>
              <a:rPr lang="ru-RU" sz="2800" b="0" dirty="0"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ru-RU" sz="2800" b="0" dirty="0" err="1"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Ұлы ғұламалар </a:t>
            </a:r>
            <a:r>
              <a:rPr lang="ru-RU" sz="2800" b="0" dirty="0">
                <a:solidFill>
                  <a:srgbClr val="FFFF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lang="ru-RU" sz="2800" b="0" dirty="0"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800" b="0" dirty="0" err="1"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теңгемізде.</a:t>
            </a:r>
            <a:r>
              <a:rPr lang="ru-RU" sz="2800" b="0" dirty="0"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800" b="0" dirty="0" err="1"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Төл теңгемізде ұлт қайраткерлерінің,  батырлардың, хандардың суреттері</a:t>
            </a:r>
            <a:r>
              <a:rPr lang="ru-RU" sz="2800" b="0" dirty="0"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800" b="0" dirty="0" err="1"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салынған.</a:t>
            </a:r>
            <a:r>
              <a:rPr lang="ru-RU" sz="2800" b="0" dirty="0"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800" b="0" dirty="0" err="1"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Еске</a:t>
            </a:r>
            <a:r>
              <a:rPr lang="ru-RU" sz="2800" b="0" dirty="0"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800" b="0" dirty="0" err="1"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түсірейік.</a:t>
            </a:r>
            <a:r>
              <a:rPr lang="ru-RU" sz="36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36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36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36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3600" b="0" dirty="0"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 </a:t>
            </a:r>
            <a:r>
              <a:rPr lang="ru-RU" sz="3600" b="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теңгеде </a:t>
            </a:r>
            <a:r>
              <a:rPr lang="ru-RU" sz="3600" b="0" dirty="0"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lang="ru-RU" sz="3600" b="0" dirty="0"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3600" b="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Әл Фараби</a:t>
            </a:r>
            <a:r>
              <a:rPr lang="ru-RU" sz="36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36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3600" b="0" dirty="0"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 </a:t>
            </a:r>
            <a:r>
              <a:rPr lang="ru-RU" sz="3600" b="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теңгеде </a:t>
            </a:r>
            <a:r>
              <a:rPr lang="ru-RU" sz="3600" b="0" dirty="0"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lang="ru-RU" sz="3600" b="0" dirty="0"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3600" b="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Сүйінбай</a:t>
            </a:r>
            <a:r>
              <a:rPr lang="ru-RU" sz="36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36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3600" b="0" dirty="0"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 </a:t>
            </a:r>
            <a:r>
              <a:rPr lang="ru-RU" sz="3600" b="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теңгеде </a:t>
            </a:r>
            <a:r>
              <a:rPr lang="ru-RU" sz="3600" b="0" dirty="0"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lang="ru-RU" sz="3600" b="0" dirty="0"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3600" b="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Құрманғазы</a:t>
            </a:r>
            <a:r>
              <a:rPr lang="ru-RU" sz="36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36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3600" b="0" dirty="0"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 </a:t>
            </a:r>
            <a:r>
              <a:rPr lang="ru-RU" sz="3600" b="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теңгеде </a:t>
            </a:r>
            <a:r>
              <a:rPr lang="ru-RU" sz="3600" b="0" dirty="0"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lang="ru-RU" sz="3600" b="0" dirty="0"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3600" b="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Шоқан</a:t>
            </a:r>
            <a:r>
              <a:rPr lang="ru-RU" sz="36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36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3600" b="0" dirty="0"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 </a:t>
            </a:r>
            <a:r>
              <a:rPr lang="ru-RU" sz="3600" b="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теңгеде </a:t>
            </a:r>
            <a:r>
              <a:rPr lang="ru-RU" sz="3600" b="0" dirty="0"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lang="ru-RU" sz="3600" b="0" dirty="0"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Абай</a:t>
            </a:r>
            <a:r>
              <a:rPr lang="ru-RU" sz="36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36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3600" b="0" dirty="0"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50 </a:t>
            </a:r>
            <a:r>
              <a:rPr lang="ru-RU" sz="3600" b="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теңгеде </a:t>
            </a:r>
            <a:r>
              <a:rPr lang="ru-RU" sz="3600" b="0" dirty="0"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lang="ru-RU" sz="3600" b="0" dirty="0"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3600" b="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Әбілхайыр </a:t>
            </a:r>
            <a:r>
              <a:rPr lang="ru-RU" sz="3600" b="0" dirty="0"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хан</a:t>
            </a:r>
            <a:r>
              <a:rPr lang="ru-RU" sz="36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36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3600" b="0" dirty="0"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100 </a:t>
            </a:r>
            <a:r>
              <a:rPr lang="ru-RU" sz="3600" b="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теңгеде </a:t>
            </a:r>
            <a:r>
              <a:rPr lang="ru-RU" sz="3600" b="0" dirty="0"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lang="ru-RU" sz="3600" b="0" dirty="0"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3600" b="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Абылай</a:t>
            </a:r>
            <a:r>
              <a:rPr lang="ru-RU" sz="3600" b="0" dirty="0"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хан</a:t>
            </a:r>
            <a:r>
              <a:rPr lang="ru-RU" sz="60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60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lang="ru-RU" dirty="0"/>
          </a:p>
        </p:txBody>
      </p:sp>
    </p:spTree>
  </p:cSld>
  <p:clrMapOvr>
    <a:masterClrMapping/>
  </p:clrMapOvr>
  <p:transition spd="med"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0358" name="WordArt 6"/>
          <p:cNvSpPr>
            <a:spLocks noChangeArrowheads="1" noChangeShapeType="1" noTextEdit="1"/>
          </p:cNvSpPr>
          <p:nvPr/>
        </p:nvSpPr>
        <p:spPr bwMode="auto">
          <a:xfrm>
            <a:off x="1011238" y="3157538"/>
            <a:ext cx="7127875" cy="533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kk-KZ" sz="3600" b="1" kern="1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"/>
                <a:cs typeface="Arial"/>
              </a:rPr>
              <a:t> _______ ______</a:t>
            </a:r>
            <a:endParaRPr lang="ru-RU" sz="3600" b="1" kern="1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3" name="Text Box 7"/>
          <p:cNvSpPr txBox="1">
            <a:spLocks noChangeArrowheads="1"/>
          </p:cNvSpPr>
          <p:nvPr/>
        </p:nvSpPr>
        <p:spPr bwMode="auto">
          <a:xfrm>
            <a:off x="3851275" y="3357563"/>
            <a:ext cx="1295400" cy="646331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dirty="0"/>
              <a:t>20000 </a:t>
            </a:r>
            <a:r>
              <a:rPr lang="ru-RU" dirty="0"/>
              <a:t>Те</a:t>
            </a:r>
            <a:r>
              <a:rPr lang="kk-KZ" dirty="0"/>
              <a:t>ң</a:t>
            </a:r>
            <a:r>
              <a:rPr lang="ru-RU" dirty="0" err="1"/>
              <a:t>ге</a:t>
            </a:r>
            <a:endParaRPr lang="ru-RU" dirty="0"/>
          </a:p>
        </p:txBody>
      </p:sp>
      <p:sp>
        <p:nvSpPr>
          <p:cNvPr id="80904" name="Text Box 8"/>
          <p:cNvSpPr txBox="1">
            <a:spLocks noChangeArrowheads="1"/>
          </p:cNvSpPr>
          <p:nvPr/>
        </p:nvSpPr>
        <p:spPr bwMode="auto">
          <a:xfrm>
            <a:off x="4286248" y="6000768"/>
            <a:ext cx="1439862" cy="376237"/>
          </a:xfrm>
          <a:prstGeom prst="rect">
            <a:avLst/>
          </a:prstGeom>
          <a:solidFill>
            <a:schemeClr val="bg1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dirty="0"/>
              <a:t>2000 Те</a:t>
            </a:r>
            <a:r>
              <a:rPr lang="kk-KZ" dirty="0"/>
              <a:t>ң</a:t>
            </a:r>
            <a:r>
              <a:rPr lang="ru-RU" dirty="0" err="1"/>
              <a:t>ге</a:t>
            </a:r>
            <a:endParaRPr lang="ru-RU" dirty="0"/>
          </a:p>
        </p:txBody>
      </p:sp>
      <p:sp>
        <p:nvSpPr>
          <p:cNvPr id="80905" name="Text Box 9"/>
          <p:cNvSpPr txBox="1">
            <a:spLocks noChangeArrowheads="1"/>
          </p:cNvSpPr>
          <p:nvPr/>
        </p:nvSpPr>
        <p:spPr bwMode="auto">
          <a:xfrm>
            <a:off x="250825" y="3716338"/>
            <a:ext cx="1582738" cy="376237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/>
              <a:t>10000 Те</a:t>
            </a:r>
            <a:r>
              <a:rPr lang="kk-KZ"/>
              <a:t>ң</a:t>
            </a:r>
            <a:r>
              <a:rPr lang="ru-RU"/>
              <a:t>ге</a:t>
            </a:r>
          </a:p>
        </p:txBody>
      </p:sp>
      <p:sp>
        <p:nvSpPr>
          <p:cNvPr id="80907" name="AutoShape 11"/>
          <p:cNvSpPr>
            <a:spLocks noChangeArrowheads="1"/>
          </p:cNvSpPr>
          <p:nvPr/>
        </p:nvSpPr>
        <p:spPr bwMode="auto">
          <a:xfrm flipH="1">
            <a:off x="3779838" y="2924175"/>
            <a:ext cx="360362" cy="360363"/>
          </a:xfrm>
          <a:custGeom>
            <a:avLst/>
            <a:gdLst>
              <a:gd name="T0" fmla="*/ 252354 w 21600"/>
              <a:gd name="T1" fmla="*/ 0 h 21600"/>
              <a:gd name="T2" fmla="*/ 252354 w 21600"/>
              <a:gd name="T3" fmla="*/ 202838 h 21600"/>
              <a:gd name="T4" fmla="*/ 54004 w 21600"/>
              <a:gd name="T5" fmla="*/ 360363 h 21600"/>
              <a:gd name="T6" fmla="*/ 360362 w 21600"/>
              <a:gd name="T7" fmla="*/ 10141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0908" name="AutoShape 12"/>
          <p:cNvSpPr>
            <a:spLocks noChangeArrowheads="1"/>
          </p:cNvSpPr>
          <p:nvPr/>
        </p:nvSpPr>
        <p:spPr bwMode="auto">
          <a:xfrm>
            <a:off x="5286380" y="5500702"/>
            <a:ext cx="360362" cy="360362"/>
          </a:xfrm>
          <a:custGeom>
            <a:avLst/>
            <a:gdLst>
              <a:gd name="T0" fmla="*/ 252354 w 21600"/>
              <a:gd name="T1" fmla="*/ 0 h 21600"/>
              <a:gd name="T2" fmla="*/ 252354 w 21600"/>
              <a:gd name="T3" fmla="*/ 202837 h 21600"/>
              <a:gd name="T4" fmla="*/ 54004 w 21600"/>
              <a:gd name="T5" fmla="*/ 360362 h 21600"/>
              <a:gd name="T6" fmla="*/ 360362 w 21600"/>
              <a:gd name="T7" fmla="*/ 10141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0909" name="AutoShape 13"/>
          <p:cNvSpPr>
            <a:spLocks noChangeArrowheads="1"/>
          </p:cNvSpPr>
          <p:nvPr/>
        </p:nvSpPr>
        <p:spPr bwMode="auto">
          <a:xfrm rot="5400000">
            <a:off x="1908176" y="3789362"/>
            <a:ext cx="360362" cy="360363"/>
          </a:xfrm>
          <a:custGeom>
            <a:avLst/>
            <a:gdLst>
              <a:gd name="T0" fmla="*/ 252354 w 21600"/>
              <a:gd name="T1" fmla="*/ 0 h 21600"/>
              <a:gd name="T2" fmla="*/ 252354 w 21600"/>
              <a:gd name="T3" fmla="*/ 202838 h 21600"/>
              <a:gd name="T4" fmla="*/ 54004 w 21600"/>
              <a:gd name="T5" fmla="*/ 360363 h 21600"/>
              <a:gd name="T6" fmla="*/ 360362 w 21600"/>
              <a:gd name="T7" fmla="*/ 10141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0910" name="WordArt 14"/>
          <p:cNvSpPr>
            <a:spLocks noChangeArrowheads="1" noChangeShapeType="1" noTextEdit="1"/>
          </p:cNvSpPr>
          <p:nvPr/>
        </p:nvSpPr>
        <p:spPr bwMode="auto">
          <a:xfrm>
            <a:off x="3905250" y="260350"/>
            <a:ext cx="5238750" cy="5873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800" kern="10" spc="560"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Courier New"/>
                <a:cs typeface="Courier New"/>
              </a:rPr>
              <a:t>Ұлттық валютамыз - теңге </a:t>
            </a:r>
          </a:p>
        </p:txBody>
      </p:sp>
      <p:sp>
        <p:nvSpPr>
          <p:cNvPr id="80911" name="WordArt 15"/>
          <p:cNvSpPr>
            <a:spLocks noChangeArrowheads="1" noChangeShapeType="1" noTextEdit="1"/>
          </p:cNvSpPr>
          <p:nvPr/>
        </p:nvSpPr>
        <p:spPr bwMode="auto">
          <a:xfrm>
            <a:off x="4643438" y="1268413"/>
            <a:ext cx="3457575" cy="863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spc="720"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Courier New"/>
                <a:cs typeface="Courier New"/>
              </a:rPr>
              <a:t>Банкноттар</a:t>
            </a:r>
          </a:p>
        </p:txBody>
      </p:sp>
      <p:pic>
        <p:nvPicPr>
          <p:cNvPr id="16386" name="Picture 2" descr="https://www.robertsworldmoney.com/images/kazakhstan20000tengepnew2013-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57165"/>
            <a:ext cx="3214710" cy="3220779"/>
          </a:xfrm>
          <a:prstGeom prst="rect">
            <a:avLst/>
          </a:prstGeom>
          <a:noFill/>
        </p:spPr>
      </p:pic>
      <p:sp>
        <p:nvSpPr>
          <p:cNvPr id="16388" name="AutoShape 4" descr="https://yacollectioner.ru/wp-content/uploads/2020/06/samye-krasivye-banknoti-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90" name="AutoShape 6" descr="https://yacollectioner.ru/wp-content/uploads/2020/06/samye-krasivye-banknoti-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92" name="Picture 8" descr="https://www.bon.kz/wp-content/uploads/2021/05/20002012kelimbLL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3621316"/>
            <a:ext cx="3094837" cy="3236684"/>
          </a:xfrm>
          <a:prstGeom prst="rect">
            <a:avLst/>
          </a:prstGeom>
          <a:noFill/>
        </p:spPr>
      </p:pic>
      <p:pic>
        <p:nvPicPr>
          <p:cNvPr id="16394" name="Picture 10" descr="https://cdn.monetnik.ru/storage/market-lot/87/64/144587/460151_bi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357694"/>
            <a:ext cx="3555771" cy="231495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809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809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09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809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09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809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09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09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09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809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809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809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940"/>
                            </p:stCondLst>
                            <p:childTnLst>
                              <p:par>
                                <p:cTn id="26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70" decel="100000"/>
                                        <p:tgtEl>
                                          <p:spTgt spid="809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770" decel="100000"/>
                                        <p:tgtEl>
                                          <p:spTgt spid="8090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090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1" dur="770" fill="hold"/>
                                        <p:tgtEl>
                                          <p:spTgt spid="809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09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3" dur="770" fill="hold"/>
                                        <p:tgtEl>
                                          <p:spTgt spid="809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09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4940"/>
                            </p:stCondLst>
                            <p:childTnLst>
                              <p:par>
                                <p:cTn id="3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8" dur="80"/>
                                        <p:tgtEl>
                                          <p:spTgt spid="809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9" dur="80"/>
                                        <p:tgtEl>
                                          <p:spTgt spid="809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80"/>
                                        <p:tgtEl>
                                          <p:spTgt spid="809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340"/>
                            </p:stCondLst>
                            <p:childTnLst>
                              <p:par>
                                <p:cTn id="42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70" decel="100000"/>
                                        <p:tgtEl>
                                          <p:spTgt spid="809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770" decel="100000"/>
                                        <p:tgtEl>
                                          <p:spTgt spid="8090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090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7" dur="770" fill="hold"/>
                                        <p:tgtEl>
                                          <p:spTgt spid="809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09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9" dur="770" fill="hold"/>
                                        <p:tgtEl>
                                          <p:spTgt spid="809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09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7340"/>
                            </p:stCondLst>
                            <p:childTnLst>
                              <p:par>
                                <p:cTn id="5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4" dur="80"/>
                                        <p:tgtEl>
                                          <p:spTgt spid="809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5" dur="80"/>
                                        <p:tgtEl>
                                          <p:spTgt spid="809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80"/>
                                        <p:tgtEl>
                                          <p:spTgt spid="809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778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1000"/>
                                        <p:tgtEl>
                                          <p:spTgt spid="80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3" grpId="0" animBg="1"/>
      <p:bldP spid="80904" grpId="0" animBg="1"/>
      <p:bldP spid="80905" grpId="0" animBg="1"/>
      <p:bldP spid="80907" grpId="0" animBg="1"/>
      <p:bldP spid="80908" grpId="0" animBg="1"/>
      <p:bldP spid="80909" grpId="0" animBg="1"/>
      <p:bldP spid="80910" grpId="0" animBg="1"/>
      <p:bldP spid="809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260350"/>
            <a:ext cx="2373313" cy="4437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7527" name="AutoShape 7"/>
          <p:cNvSpPr>
            <a:spLocks noChangeArrowheads="1"/>
          </p:cNvSpPr>
          <p:nvPr/>
        </p:nvSpPr>
        <p:spPr bwMode="auto">
          <a:xfrm flipH="1">
            <a:off x="2700338" y="4365625"/>
            <a:ext cx="360362" cy="360363"/>
          </a:xfrm>
          <a:custGeom>
            <a:avLst/>
            <a:gdLst>
              <a:gd name="T0" fmla="*/ 252354 w 21600"/>
              <a:gd name="T1" fmla="*/ 0 h 21600"/>
              <a:gd name="T2" fmla="*/ 252354 w 21600"/>
              <a:gd name="T3" fmla="*/ 202838 h 21600"/>
              <a:gd name="T4" fmla="*/ 54004 w 21600"/>
              <a:gd name="T5" fmla="*/ 360363 h 21600"/>
              <a:gd name="T6" fmla="*/ 360362 w 21600"/>
              <a:gd name="T7" fmla="*/ 10141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7528" name="AutoShape 8"/>
          <p:cNvSpPr>
            <a:spLocks noChangeArrowheads="1"/>
          </p:cNvSpPr>
          <p:nvPr/>
        </p:nvSpPr>
        <p:spPr bwMode="auto">
          <a:xfrm>
            <a:off x="4427538" y="6021388"/>
            <a:ext cx="360362" cy="360362"/>
          </a:xfrm>
          <a:custGeom>
            <a:avLst/>
            <a:gdLst>
              <a:gd name="T0" fmla="*/ 252354 w 21600"/>
              <a:gd name="T1" fmla="*/ 0 h 21600"/>
              <a:gd name="T2" fmla="*/ 252354 w 21600"/>
              <a:gd name="T3" fmla="*/ 202837 h 21600"/>
              <a:gd name="T4" fmla="*/ 54004 w 21600"/>
              <a:gd name="T5" fmla="*/ 360362 h 21600"/>
              <a:gd name="T6" fmla="*/ 360362 w 21600"/>
              <a:gd name="T7" fmla="*/ 10141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7529" name="AutoShape 9"/>
          <p:cNvSpPr>
            <a:spLocks noChangeArrowheads="1"/>
          </p:cNvSpPr>
          <p:nvPr/>
        </p:nvSpPr>
        <p:spPr bwMode="auto">
          <a:xfrm rot="21427236">
            <a:off x="3667217" y="1595026"/>
            <a:ext cx="956752" cy="975989"/>
          </a:xfrm>
          <a:custGeom>
            <a:avLst/>
            <a:gdLst>
              <a:gd name="T0" fmla="*/ 252354 w 21600"/>
              <a:gd name="T1" fmla="*/ 0 h 21600"/>
              <a:gd name="T2" fmla="*/ 252354 w 21600"/>
              <a:gd name="T3" fmla="*/ 202838 h 21600"/>
              <a:gd name="T4" fmla="*/ 54004 w 21600"/>
              <a:gd name="T5" fmla="*/ 360363 h 21600"/>
              <a:gd name="T6" fmla="*/ 360363 w 21600"/>
              <a:gd name="T7" fmla="*/ 10141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7530" name="Text Box 10"/>
          <p:cNvSpPr txBox="1">
            <a:spLocks noChangeArrowheads="1"/>
          </p:cNvSpPr>
          <p:nvPr/>
        </p:nvSpPr>
        <p:spPr bwMode="auto">
          <a:xfrm>
            <a:off x="2124075" y="4797425"/>
            <a:ext cx="1582738" cy="376238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/>
              <a:t>  500 Те</a:t>
            </a:r>
            <a:r>
              <a:rPr lang="kk-KZ"/>
              <a:t>ң</a:t>
            </a:r>
            <a:r>
              <a:rPr lang="ru-RU"/>
              <a:t>ге</a:t>
            </a:r>
          </a:p>
        </p:txBody>
      </p:sp>
      <p:sp>
        <p:nvSpPr>
          <p:cNvPr id="107531" name="Text Box 11"/>
          <p:cNvSpPr txBox="1">
            <a:spLocks noChangeArrowheads="1"/>
          </p:cNvSpPr>
          <p:nvPr/>
        </p:nvSpPr>
        <p:spPr bwMode="auto">
          <a:xfrm>
            <a:off x="3276600" y="6481763"/>
            <a:ext cx="1582738" cy="376237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/>
              <a:t> 1000 Те</a:t>
            </a:r>
            <a:r>
              <a:rPr lang="kk-KZ"/>
              <a:t>ң</a:t>
            </a:r>
            <a:r>
              <a:rPr lang="ru-RU"/>
              <a:t>ге</a:t>
            </a:r>
          </a:p>
        </p:txBody>
      </p:sp>
      <p:sp>
        <p:nvSpPr>
          <p:cNvPr id="107532" name="Text Box 12"/>
          <p:cNvSpPr txBox="1">
            <a:spLocks noChangeArrowheads="1"/>
          </p:cNvSpPr>
          <p:nvPr/>
        </p:nvSpPr>
        <p:spPr bwMode="auto">
          <a:xfrm>
            <a:off x="3203575" y="3068638"/>
            <a:ext cx="1582738" cy="376237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/>
              <a:t> 5000 Те</a:t>
            </a:r>
            <a:r>
              <a:rPr lang="kk-KZ"/>
              <a:t>ң</a:t>
            </a:r>
            <a:r>
              <a:rPr lang="ru-RU"/>
              <a:t>ге</a:t>
            </a:r>
          </a:p>
        </p:txBody>
      </p:sp>
      <p:pic>
        <p:nvPicPr>
          <p:cNvPr id="15362" name="Picture 2" descr="https://cdn.monetnik.ru/storage/market-lot/34/20/362734/1300429_mainViewLot_2x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596" y="3929066"/>
            <a:ext cx="4143404" cy="2687855"/>
          </a:xfrm>
          <a:prstGeom prst="rect">
            <a:avLst/>
          </a:prstGeom>
          <a:noFill/>
        </p:spPr>
      </p:pic>
      <p:pic>
        <p:nvPicPr>
          <p:cNvPr id="15364" name="Picture 4" descr="https://aura.ba/wp-content/uploads/2019/09/387-duplerica-6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0"/>
            <a:ext cx="3475049" cy="300037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7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1075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1075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1075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360"/>
                            </p:stCondLst>
                            <p:childTnLst>
                              <p:par>
                                <p:cTn id="2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75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75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360"/>
                            </p:stCondLst>
                            <p:childTnLst>
                              <p:par>
                                <p:cTn id="2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1075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1075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1075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4760"/>
                            </p:stCondLst>
                            <p:childTnLst>
                              <p:par>
                                <p:cTn id="3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7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7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760"/>
                            </p:stCondLst>
                            <p:childTnLst>
                              <p:par>
                                <p:cTn id="3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8" dur="80"/>
                                        <p:tgtEl>
                                          <p:spTgt spid="1075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9" dur="80"/>
                                        <p:tgtEl>
                                          <p:spTgt spid="1075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80"/>
                                        <p:tgtEl>
                                          <p:spTgt spid="1075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7" grpId="0" animBg="1"/>
      <p:bldP spid="107528" grpId="0" animBg="1"/>
      <p:bldP spid="107529" grpId="0" animBg="1"/>
      <p:bldP spid="107530" grpId="0" animBg="1"/>
      <p:bldP spid="107531" grpId="0" animBg="1"/>
      <p:bldP spid="1075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517" name="Picture 21" descr="tg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143513"/>
            <a:ext cx="2881313" cy="17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4" name="WordArt 8"/>
          <p:cNvSpPr>
            <a:spLocks noChangeArrowheads="1" noChangeShapeType="1" noTextEdit="1"/>
          </p:cNvSpPr>
          <p:nvPr/>
        </p:nvSpPr>
        <p:spPr bwMode="auto">
          <a:xfrm>
            <a:off x="2143108" y="2000240"/>
            <a:ext cx="5072098" cy="1214446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chemeClr val="tx1"/>
              </a:extrusionClr>
            </a:sp3d>
          </a:bodyPr>
          <a:lstStyle/>
          <a:p>
            <a:pPr algn="ctr"/>
            <a:r>
              <a:rPr lang="ru-RU" sz="36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25000">
                      <a:srgbClr val="01A78F"/>
                    </a:gs>
                    <a:gs pos="50000">
                      <a:srgbClr val="FFFF00"/>
                    </a:gs>
                    <a:gs pos="75000">
                      <a:srgbClr val="FF6633"/>
                    </a:gs>
                    <a:gs pos="100000">
                      <a:srgbClr val="FF3399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Мерекелік</a:t>
            </a:r>
            <a:r>
              <a:rPr lang="ru-RU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25000">
                      <a:srgbClr val="01A78F"/>
                    </a:gs>
                    <a:gs pos="50000">
                      <a:srgbClr val="FFFF00"/>
                    </a:gs>
                    <a:gs pos="75000">
                      <a:srgbClr val="FF6633"/>
                    </a:gs>
                    <a:gs pos="100000">
                      <a:srgbClr val="FF3399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  <a:r>
              <a:rPr lang="ru-RU" sz="36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25000">
                      <a:srgbClr val="01A78F"/>
                    </a:gs>
                    <a:gs pos="50000">
                      <a:srgbClr val="FFFF00"/>
                    </a:gs>
                    <a:gs pos="75000">
                      <a:srgbClr val="FF6633"/>
                    </a:gs>
                    <a:gs pos="100000">
                      <a:srgbClr val="FF3399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теңге</a:t>
            </a:r>
            <a:endParaRPr lang="ru-RU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3366FF"/>
                  </a:gs>
                  <a:gs pos="25000">
                    <a:srgbClr val="01A78F"/>
                  </a:gs>
                  <a:gs pos="50000">
                    <a:srgbClr val="FFFF00"/>
                  </a:gs>
                  <a:gs pos="75000">
                    <a:srgbClr val="FF6633"/>
                  </a:gs>
                  <a:gs pos="100000">
                    <a:srgbClr val="FF3399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pic>
        <p:nvPicPr>
          <p:cNvPr id="106505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285992"/>
            <a:ext cx="1928826" cy="1946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507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86116" y="4929174"/>
            <a:ext cx="2643206" cy="1928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508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28" cy="17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509" name="Picture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4910" y="0"/>
            <a:ext cx="3929090" cy="1785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513" name="Picture 17" descr="ten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0430" y="3071810"/>
            <a:ext cx="1857388" cy="1928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16" name="Picture 20" descr="t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73704">
            <a:off x="7286612" y="2214554"/>
            <a:ext cx="1857388" cy="1928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18" name="Picture 22" descr="tg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64275" y="5143512"/>
            <a:ext cx="2879725" cy="17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650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650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65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6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6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6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06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06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06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06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06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4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1000" fill="hold"/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14313"/>
            <a:ext cx="8943975" cy="1462087"/>
          </a:xfrm>
        </p:spPr>
        <p:txBody>
          <a:bodyPr/>
          <a:lstStyle/>
          <a:p>
            <a:pPr algn="ctr" eaLnBrk="1" hangingPunct="1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Рақмет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</a:p>
        </p:txBody>
      </p:sp>
      <p:pic>
        <p:nvPicPr>
          <p:cNvPr id="94213" name="Picture 5" descr="j02220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8888" y="4581525"/>
            <a:ext cx="1779587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4" name="Picture 6" descr="j02220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916113"/>
            <a:ext cx="1781175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5" name="Picture 7" descr="j022201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888" y="4581525"/>
            <a:ext cx="1781175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6" name="Picture 8" descr="j022201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916113"/>
            <a:ext cx="1781175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8" name="Picture 10" descr="Тенг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5375" y="2997200"/>
            <a:ext cx="18669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Line 12"/>
          <p:cNvSpPr>
            <a:spLocks noChangeShapeType="1"/>
          </p:cNvSpPr>
          <p:nvPr/>
        </p:nvSpPr>
        <p:spPr bwMode="auto">
          <a:xfrm>
            <a:off x="4716463" y="3789363"/>
            <a:ext cx="2873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942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9421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421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94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4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94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4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42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42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4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4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4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4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" dur="2000"/>
                                        <p:tgtEl>
                                          <p:spTgt spid="94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7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94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94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94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94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4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2017713"/>
            <a:ext cx="8669368" cy="4114800"/>
          </a:xfrm>
        </p:spPr>
        <p:txBody>
          <a:bodyPr/>
          <a:lstStyle/>
          <a:p>
            <a:pPr algn="ctr">
              <a:buNone/>
            </a:pPr>
            <a:r>
              <a:rPr lang="kk-KZ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І кезең  «Әр елде  — өз валютасы »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ransition spd="med">
    <p:random/>
  </p:transition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Сумерки">
  <a:themeElements>
    <a:clrScheme name="Сумерки 4">
      <a:dk1>
        <a:srgbClr val="55863C"/>
      </a:dk1>
      <a:lt1>
        <a:srgbClr val="FFFFFF"/>
      </a:lt1>
      <a:dk2>
        <a:srgbClr val="375F2F"/>
      </a:dk2>
      <a:lt2>
        <a:srgbClr val="D1EFB3"/>
      </a:lt2>
      <a:accent1>
        <a:srgbClr val="00CC66"/>
      </a:accent1>
      <a:accent2>
        <a:srgbClr val="8EAC66"/>
      </a:accent2>
      <a:accent3>
        <a:srgbClr val="AEB6AD"/>
      </a:accent3>
      <a:accent4>
        <a:srgbClr val="DADADA"/>
      </a:accent4>
      <a:accent5>
        <a:srgbClr val="AAE2B8"/>
      </a:accent5>
      <a:accent6>
        <a:srgbClr val="809B5C"/>
      </a:accent6>
      <a:hlink>
        <a:srgbClr val="B4EF7F"/>
      </a:hlink>
      <a:folHlink>
        <a:srgbClr val="F8F6AC"/>
      </a:folHlink>
    </a:clrScheme>
    <a:fontScheme name="Сумерки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умерки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умерки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умерки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Палитра">
  <a:themeElements>
    <a:clrScheme name="Палитра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Палитра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алитра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литра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литра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литра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литра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литра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254</TotalTime>
  <Words>308</Words>
  <Application>Microsoft Office PowerPoint</Application>
  <PresentationFormat>Экран (4:3)</PresentationFormat>
  <Paragraphs>118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20</vt:i4>
      </vt:variant>
    </vt:vector>
  </HeadingPairs>
  <TitlesOfParts>
    <vt:vector size="23" baseType="lpstr">
      <vt:lpstr>Оформление по умолчанию</vt:lpstr>
      <vt:lpstr>Сумерки</vt:lpstr>
      <vt:lpstr>Палитра</vt:lpstr>
      <vt:lpstr>Слайд 1</vt:lpstr>
      <vt:lpstr>Слайд 2</vt:lpstr>
      <vt:lpstr>. Ұлы ғұламалар – теңгемізде. Төл теңгемізде ұлт қайраткерлерінің,  батырлардың, хандардың суреттері салынған. Еске түсірейік.  1 теңгеде – Әл Фараби 3 теңгеде – Сүйінбай 5 теңгеде – Құрманғазы 10 теңгеде – Шоқан 20 теңгеде – Абай 50 теңгеде – Әбілхайыр хан 100 теңгеде – Абылай хан </vt:lpstr>
      <vt:lpstr>Слайд 4</vt:lpstr>
      <vt:lpstr>Слайд 5</vt:lpstr>
      <vt:lpstr>Слайд 6</vt:lpstr>
      <vt:lpstr>Слайд 7</vt:lpstr>
      <vt:lpstr> Рақмет       </vt:lpstr>
      <vt:lpstr>Слайд 9</vt:lpstr>
      <vt:lpstr>Слайд 10</vt:lpstr>
      <vt:lpstr>Слайд 11</vt:lpstr>
      <vt:lpstr>Слайд 12</vt:lpstr>
      <vt:lpstr>Слайд 13</vt:lpstr>
      <vt:lpstr>Слайд 14</vt:lpstr>
      <vt:lpstr>  ІІІ кезең: «Кім жылдам» сайысы. Анаграмманы шешу. Әріптерді экономикалық мәнді сөз шығатындай етіп жазу керек. </vt:lpstr>
      <vt:lpstr>       </vt:lpstr>
      <vt:lpstr>       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Владелец</dc:creator>
  <cp:lastModifiedBy>Ислам</cp:lastModifiedBy>
  <cp:revision>21</cp:revision>
  <dcterms:created xsi:type="dcterms:W3CDTF">2009-09-26T09:44:59Z</dcterms:created>
  <dcterms:modified xsi:type="dcterms:W3CDTF">2022-11-15T07:13:07Z</dcterms:modified>
</cp:coreProperties>
</file>