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A0"/>
    <a:srgbClr val="0D529E"/>
    <a:srgbClr val="FFC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3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6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0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09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7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40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1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6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5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8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28D1-99AD-42EF-8197-E7D522343272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90A3-0E74-47C5-B64C-EAF0518B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1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Равнобедренный треугольник 23"/>
          <p:cNvSpPr/>
          <p:nvPr/>
        </p:nvSpPr>
        <p:spPr>
          <a:xfrm flipV="1">
            <a:off x="6147785" y="38689"/>
            <a:ext cx="3541692" cy="816358"/>
          </a:xfrm>
          <a:prstGeom prst="triangle">
            <a:avLst>
              <a:gd name="adj" fmla="val 93548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flipV="1">
            <a:off x="6026331" y="-1"/>
            <a:ext cx="3744686" cy="816358"/>
          </a:xfrm>
          <a:prstGeom prst="triangle">
            <a:avLst>
              <a:gd name="adj" fmla="val 9898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1" b="13193"/>
          <a:stretch/>
        </p:blipFill>
        <p:spPr>
          <a:xfrm>
            <a:off x="441409" y="3422894"/>
            <a:ext cx="3421603" cy="18893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9086" y="5420515"/>
            <a:ext cx="2577915" cy="574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8-777-966-19-79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college-ektu@mail.ru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372" y="1051305"/>
            <a:ext cx="4475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БІЗДІҢ КОЛЛЕДЖДЕ ОҚУДЫҢ 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АРТЫҚШЫЛЫҚТАРЫ: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086" y="601842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It_college_ektu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472" y="1444576"/>
            <a:ext cx="3958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>
              <a:buFont typeface="Arial" panose="020B0604020202020204" pitchFamily="34" charset="0"/>
              <a:buChar char="•"/>
            </a:pP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Мемлекеттік гранттар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Әлеуметтік серіктестердің гранттары;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Ректор гранты;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ru-RU" sz="1200" spc="40" dirty="0" err="1"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sz="12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spc="4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2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spc="40" dirty="0" err="1"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200" spc="4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kk-KZ" sz="1200" spc="50" dirty="0">
                <a:latin typeface="Arial" panose="020B0604020202020204" pitchFamily="34" charset="0"/>
                <a:cs typeface="Arial" panose="020B0604020202020204" pitchFamily="34" charset="0"/>
              </a:rPr>
              <a:t>Басқа қаладан келгендерге жатақханадан орын беріледі;</a:t>
            </a:r>
            <a:endParaRPr lang="ru-RU" sz="1200" spc="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Жұмысқа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үлгідегі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диплом;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Заманауи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инновациялық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инфрақұрылым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Мықты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материалдық-техникалық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база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79" b="9387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5402272"/>
            <a:ext cx="619516" cy="3930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677" l="10000" r="90000">
                        <a14:foregroundMark x1="56000" y1="34839" x2="56444" y2="35806"/>
                        <a14:foregroundMark x1="26333" y1="15806" x2="26333" y2="158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331" y="5751484"/>
            <a:ext cx="390755" cy="2691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547" b="88672" l="26957" r="74022">
                        <a14:foregroundMark x1="33804" y1="22852" x2="33804" y2="22852"/>
                        <a14:foregroundMark x1="42065" y1="32031" x2="42065" y2="32031"/>
                        <a14:foregroundMark x1="48370" y1="46875" x2="48370" y2="46875"/>
                        <a14:foregroundMark x1="40543" y1="44727" x2="40543" y2="44727"/>
                        <a14:foregroundMark x1="45761" y1="28516" x2="45761" y2="28516"/>
                        <a14:foregroundMark x1="58152" y1="26758" x2="58152" y2="26758"/>
                        <a14:foregroundMark x1="61522" y1="33984" x2="61522" y2="33984"/>
                        <a14:foregroundMark x1="61087" y1="28906" x2="61087" y2="28906"/>
                        <a14:foregroundMark x1="62935" y1="16602" x2="62935" y2="16602"/>
                        <a14:foregroundMark x1="66304" y1="31250" x2="66304" y2="31250"/>
                        <a14:foregroundMark x1="68478" y1="38086" x2="68478" y2="38086"/>
                        <a14:foregroundMark x1="69783" y1="44336" x2="69783" y2="44336"/>
                        <a14:foregroundMark x1="70761" y1="49023" x2="70761" y2="49023"/>
                        <a14:foregroundMark x1="33478" y1="27930" x2="33478" y2="27930"/>
                        <a14:foregroundMark x1="32717" y1="33398" x2="32717" y2="33398"/>
                        <a14:foregroundMark x1="42826" y1="27930" x2="42826" y2="27930"/>
                        <a14:foregroundMark x1="52935" y1="26953" x2="52935" y2="26953"/>
                        <a14:foregroundMark x1="56304" y1="29688" x2="56304" y2="29688"/>
                        <a14:foregroundMark x1="50978" y1="27344" x2="50978" y2="27344"/>
                        <a14:foregroundMark x1="36848" y1="20898" x2="47174" y2="29688"/>
                        <a14:foregroundMark x1="58261" y1="33984" x2="58261" y2="33984"/>
                        <a14:foregroundMark x1="58152" y1="32422" x2="58152" y2="324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19" y="6030266"/>
            <a:ext cx="601267" cy="33461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372" y="6386386"/>
            <a:ext cx="239360" cy="2393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9086" y="6345893"/>
            <a:ext cx="222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Высший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колледж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62" b="99038" l="9961" r="89844">
                        <a14:foregroundMark x1="44922" y1="33173" x2="44922" y2="33173"/>
                        <a14:foregroundMark x1="48242" y1="17788" x2="48242" y2="17788"/>
                        <a14:foregroundMark x1="33984" y1="18269" x2="33984" y2="20673"/>
                        <a14:foregroundMark x1="52148" y1="92788" x2="52148" y2="92788"/>
                        <a14:foregroundMark x1="57813" y1="87500" x2="57813" y2="87500"/>
                        <a14:foregroundMark x1="29297" y1="88942" x2="47266" y2="88942"/>
                        <a14:foregroundMark x1="57227" y1="88942" x2="69727" y2="90865"/>
                        <a14:foregroundMark x1="69727" y1="86538" x2="69727" y2="86538"/>
                        <a14:foregroundMark x1="27734" y1="30288" x2="27734" y2="30288"/>
                        <a14:foregroundMark x1="31641" y1="31731" x2="31641" y2="31731"/>
                        <a14:foregroundMark x1="32227" y1="45673" x2="32227" y2="45673"/>
                        <a14:foregroundMark x1="27539" y1="45673" x2="27539" y2="45673"/>
                        <a14:foregroundMark x1="47852" y1="68750" x2="47852" y2="68750"/>
                        <a14:backgroundMark x1="33398" y1="87019" x2="33398" y2="87019"/>
                        <a14:backgroundMark x1="42969" y1="88462" x2="42969" y2="88462"/>
                        <a14:backgroundMark x1="49805" y1="87019" x2="49805" y2="87019"/>
                        <a14:backgroundMark x1="54688" y1="90865" x2="54688" y2="90865"/>
                        <a14:backgroundMark x1="59375" y1="93269" x2="59375" y2="93269"/>
                        <a14:backgroundMark x1="62305" y1="92788" x2="62305" y2="92788"/>
                        <a14:backgroundMark x1="67578" y1="89904" x2="67578" y2="89904"/>
                        <a14:backgroundMark x1="42773" y1="92788" x2="42773" y2="92788"/>
                        <a14:backgroundMark x1="33203" y1="91827" x2="33203" y2="91827"/>
                        <a14:backgroundMark x1="32227" y1="89904" x2="32227" y2="89904"/>
                        <a14:backgroundMark x1="41992" y1="88462" x2="41992" y2="88462"/>
                        <a14:backgroundMark x1="44531" y1="87019" x2="44531" y2="87019"/>
                        <a14:backgroundMark x1="43750" y1="89904" x2="43750" y2="89904"/>
                        <a14:backgroundMark x1="47461" y1="89904" x2="47461" y2="89904"/>
                        <a14:backgroundMark x1="49219" y1="91827" x2="49219" y2="918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156" y="976299"/>
            <a:ext cx="1119592" cy="45483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128" y="1467988"/>
            <a:ext cx="829152" cy="29538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532" y="5395900"/>
            <a:ext cx="1198262" cy="1198262"/>
          </a:xfrm>
          <a:prstGeom prst="rect">
            <a:avLst/>
          </a:prstGeom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775"/>
              </p:ext>
            </p:extLst>
          </p:nvPr>
        </p:nvGraphicFramePr>
        <p:xfrm>
          <a:off x="4374748" y="865846"/>
          <a:ext cx="5396269" cy="581682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87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089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5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Мамандықтар</a:t>
                      </a:r>
                      <a:r>
                        <a:rPr lang="kk-KZ" sz="105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Біліктіліктер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9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06130100 – </a:t>
                      </a:r>
                      <a:r>
                        <a:rPr lang="kk-KZ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«Бағдарламалық</a:t>
                      </a:r>
                      <a:r>
                        <a:rPr lang="kk-KZ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қамтамасыз ету (түрлері бойынша)</a:t>
                      </a:r>
                      <a:r>
                        <a:rPr lang="kk-KZ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06130102 –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-дизайнер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06130103 – </a:t>
                      </a:r>
                      <a:r>
                        <a:rPr lang="ru-RU" sz="1050" b="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Бағдарламалық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қамтамасыздандыруды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құрастырушысы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4S06130105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050" b="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Ақпараттық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жүйелер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технигі</a:t>
                      </a:r>
                      <a:r>
                        <a:rPr lang="ru-RU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17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07240500 – 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05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Пайдалы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қазбаларды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байыту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кен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байыту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07240503 - Техник – технолог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07240501- </a:t>
                      </a:r>
                      <a:r>
                        <a:rPr lang="ru-RU" sz="1050" b="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Ұнтақтау-сұрыптау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жабдығының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операторы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3W07240502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050" b="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Агломерациялық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қондырғылардың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операторы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1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07150100 – 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«Машина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жасау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технологиясы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түрлері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4S07150106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Техник-механик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11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07151400 – 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05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Түсті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металдар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металлургиясы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4S07151404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Техник-металлург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9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07161300 – 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«Автомобиль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көлігіне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техникалық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көрсету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жөндеу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пайдалану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07161301 </a:t>
                      </a:r>
                      <a:r>
                        <a:rPr lang="ru-RU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Автомобиль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жөндеу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слесарі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07161303 </a:t>
                      </a:r>
                      <a:r>
                        <a:rPr lang="ru-RU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Автомобиль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көлігін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жөндеу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шебері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4S07161304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Техник-механик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8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10410300 – 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«Автомобиль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көлігінде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тасымалдауды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ұйымдастыру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қозғалысты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4S10410302</a:t>
                      </a:r>
                      <a:r>
                        <a:rPr lang="ru-RU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Техник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8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07140100 – 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05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Технологиялық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процесстерді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автоматтандыру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бейін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4S07140102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Техник-электромеханик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417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06120100 – 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05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Есептеу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техникасы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ақпараттық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желілер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түрлері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06120101 </a:t>
                      </a:r>
                      <a:r>
                        <a:rPr lang="ru-RU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050" b="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Компьютерлік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аппараттық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ету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операторы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5АВ06120101 </a:t>
                      </a:r>
                      <a:r>
                        <a:rPr lang="ru-RU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050" b="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Есептеу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техникасы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ақпараттық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желілердің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қолданбалы</a:t>
                      </a:r>
                      <a:r>
                        <a:rPr lang="ru-RU" sz="1050" b="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бакалавры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1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07320100 – 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05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Ғимараттар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құрылыстарды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салу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пайдалану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4S07320106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Техник-</a:t>
                      </a:r>
                      <a:r>
                        <a:rPr lang="ru-RU" sz="1050" b="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құрылысшы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1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02110300- «</a:t>
                      </a:r>
                      <a:r>
                        <a:rPr lang="ru-RU" sz="105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Графикалық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мультимедиялық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дизайн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4S02110304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050" b="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Графикалық</a:t>
                      </a:r>
                      <a:r>
                        <a:rPr lang="ru-RU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дизайнер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86" y="18487"/>
            <a:ext cx="788223" cy="1032938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0" y="6756381"/>
            <a:ext cx="9906000" cy="101619"/>
          </a:xfrm>
          <a:prstGeom prst="rect">
            <a:avLst/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001487" y="133981"/>
            <a:ext cx="8299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Д. </a:t>
            </a:r>
            <a:r>
              <a:rPr lang="ru-RU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Серікбаев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атындағы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ШЫҒЫС ҚАЗАҚСТАН ТЕХНИКАЛЫҚ УНИВЕРСИТЕТІНІҢ ЖОҒАРЫ 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КОЛЛЕДЖ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rgbClr val="366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Равнобедренный треугольник 36"/>
          <p:cNvSpPr/>
          <p:nvPr/>
        </p:nvSpPr>
        <p:spPr>
          <a:xfrm flipV="1">
            <a:off x="6147785" y="38689"/>
            <a:ext cx="3541692" cy="816358"/>
          </a:xfrm>
          <a:prstGeom prst="triangle">
            <a:avLst>
              <a:gd name="adj" fmla="val 93548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flipV="1">
            <a:off x="6026331" y="-1"/>
            <a:ext cx="3744686" cy="816358"/>
          </a:xfrm>
          <a:prstGeom prst="triangle">
            <a:avLst>
              <a:gd name="adj" fmla="val 9898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273508"/>
              </p:ext>
            </p:extLst>
          </p:nvPr>
        </p:nvGraphicFramePr>
        <p:xfrm>
          <a:off x="4321486" y="893737"/>
          <a:ext cx="5384571" cy="576993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460797"/>
                <a:gridCol w="2923774"/>
              </a:tblGrid>
              <a:tr h="2183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Специальность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квалификации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>
                    <a:solidFill>
                      <a:schemeClr val="bg1"/>
                    </a:solidFill>
                  </a:tcPr>
                </a:tc>
              </a:tr>
              <a:tr h="766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06130100 – «Программное обеспечение (по видам)»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06130102 –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-дизайнер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06130103 – Разработчик программного обеспечения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4S06130105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Техник информационных систем 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</a:tr>
              <a:tr h="766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07240500 – «Обогащение полезных ископаемых (рудообогащение)»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07240503 - Техник – технолог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07240501- Оператор дробильно-сортировочного оборудования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3W07240502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Оператор агломерационных установок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</a:tr>
              <a:tr h="310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07150100 – «Технология машиностроения (по видам)»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4S07150106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Техник-механик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</a:tr>
              <a:tr h="310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07151400 – «Металлургия цветных металлов»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4S07151404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Техник-металлург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</a:tr>
              <a:tr h="766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07161300 – «Техническое обслуживание, ремонт и эксплуатация автомобильного транспорта»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07161301 - Слесарь по ремонту автомобилей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07161303 - Мастер по ремонту транспорта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4S07161304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Техник-механик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</a:tr>
              <a:tr h="491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10410300 – «Организация перевозок и управление движением на  автомобильном транспорте»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4S10410302</a:t>
                      </a:r>
                      <a:r>
                        <a:rPr lang="ru-RU" sz="105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Техник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</a:tr>
              <a:tr h="462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07140100 – «Автоматизация и управление технологическими процессами  (по профилю)»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4S07140102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Техник-электромеханик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</a:tr>
              <a:tr h="766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06120100 – «Вычислительная техника и информационные сети (по видам)»</a:t>
                      </a:r>
                      <a:endParaRPr lang="ru-RU" sz="105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06120101 - Оператор компьютерного аппаратного обеспечения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5АВ06120101 - Прикладной бакалавр вычислительной техники и информационных сетей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</a:tr>
              <a:tr h="369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07320100 – «Строительство и эксплуатация зданий и сооружений»</a:t>
                      </a:r>
                      <a:endParaRPr lang="ru-RU" sz="105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4S07320106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Техник-строитель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</a:tr>
              <a:tr h="310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02110300- «Графический и мультимедийный дизайн»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4S02110304</a:t>
                      </a:r>
                      <a:r>
                        <a:rPr lang="ru-RU" sz="105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Графический дизайнер</a:t>
                      </a:r>
                      <a:endParaRPr lang="ru-RU" sz="105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01" marR="44701" marT="6208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5472" y="1099838"/>
            <a:ext cx="39365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>
                <a:latin typeface="Arial" panose="020B0604020202020204" pitchFamily="34" charset="0"/>
                <a:cs typeface="Arial" panose="020B0604020202020204" pitchFamily="34" charset="0"/>
              </a:rPr>
              <a:t>ПРЕИМУЩЕСТВА </a:t>
            </a:r>
            <a:r>
              <a:rPr lang="ru-RU" sz="1200" b="1" smtClean="0">
                <a:latin typeface="Arial" panose="020B0604020202020204" pitchFamily="34" charset="0"/>
                <a:cs typeface="Arial" panose="020B0604020202020204" pitchFamily="34" charset="0"/>
              </a:rPr>
              <a:t>ОБУЧЕНИЯ: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472" y="1332585"/>
            <a:ext cx="38022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Государственные гранты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Гранты от социальных партнеров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Грант ректора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spc="40" dirty="0">
                <a:latin typeface="Arial" panose="020B0604020202020204" pitchFamily="34" charset="0"/>
                <a:cs typeface="Arial" panose="020B0604020202020204" pitchFamily="34" charset="0"/>
              </a:rPr>
              <a:t>Получение профессионального 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spc="50" dirty="0">
                <a:latin typeface="Arial" panose="020B0604020202020204" pitchFamily="34" charset="0"/>
                <a:cs typeface="Arial" panose="020B0604020202020204" pitchFamily="34" charset="0"/>
              </a:rPr>
              <a:t>Иногородним предоставляем места в общежитии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Широкие возможности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трудоустройства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Диплом государственного образца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Современная инновационная инфраструктура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Сильная материально-техническая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база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9" b="11997"/>
          <a:stretch/>
        </p:blipFill>
        <p:spPr>
          <a:xfrm>
            <a:off x="519266" y="3413761"/>
            <a:ext cx="3234631" cy="186363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9086" y="5420515"/>
            <a:ext cx="2577915" cy="574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8-777-966-19-79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college-ektu@mail.ru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9086" y="601842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It_college_ektu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79" b="9387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5402272"/>
            <a:ext cx="619516" cy="39304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677" l="10000" r="90000">
                        <a14:foregroundMark x1="56000" y1="34839" x2="56444" y2="35806"/>
                        <a14:foregroundMark x1="26333" y1="15806" x2="26333" y2="158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331" y="5751484"/>
            <a:ext cx="390755" cy="2691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547" b="88672" l="26957" r="74022">
                        <a14:foregroundMark x1="33804" y1="22852" x2="33804" y2="22852"/>
                        <a14:foregroundMark x1="42065" y1="32031" x2="42065" y2="32031"/>
                        <a14:foregroundMark x1="48370" y1="46875" x2="48370" y2="46875"/>
                        <a14:foregroundMark x1="40543" y1="44727" x2="40543" y2="44727"/>
                        <a14:foregroundMark x1="45761" y1="28516" x2="45761" y2="28516"/>
                        <a14:foregroundMark x1="58152" y1="26758" x2="58152" y2="26758"/>
                        <a14:foregroundMark x1="61522" y1="33984" x2="61522" y2="33984"/>
                        <a14:foregroundMark x1="61087" y1="28906" x2="61087" y2="28906"/>
                        <a14:foregroundMark x1="62935" y1="16602" x2="62935" y2="16602"/>
                        <a14:foregroundMark x1="66304" y1="31250" x2="66304" y2="31250"/>
                        <a14:foregroundMark x1="68478" y1="38086" x2="68478" y2="38086"/>
                        <a14:foregroundMark x1="69783" y1="44336" x2="69783" y2="44336"/>
                        <a14:foregroundMark x1="70761" y1="49023" x2="70761" y2="49023"/>
                        <a14:foregroundMark x1="33478" y1="27930" x2="33478" y2="27930"/>
                        <a14:foregroundMark x1="32717" y1="33398" x2="32717" y2="33398"/>
                        <a14:foregroundMark x1="42826" y1="27930" x2="42826" y2="27930"/>
                        <a14:foregroundMark x1="52935" y1="26953" x2="52935" y2="26953"/>
                        <a14:foregroundMark x1="56304" y1="29688" x2="56304" y2="29688"/>
                        <a14:foregroundMark x1="50978" y1="27344" x2="50978" y2="27344"/>
                        <a14:foregroundMark x1="36848" y1="20898" x2="47174" y2="29688"/>
                        <a14:foregroundMark x1="58261" y1="33984" x2="58261" y2="33984"/>
                        <a14:foregroundMark x1="58152" y1="32422" x2="58152" y2="324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19" y="6030266"/>
            <a:ext cx="601267" cy="33461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372" y="6386386"/>
            <a:ext cx="239360" cy="23936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79086" y="6345893"/>
            <a:ext cx="222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Высший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колледж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532" y="5395900"/>
            <a:ext cx="1198262" cy="1198262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86" y="18487"/>
            <a:ext cx="788223" cy="103293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001487" y="133981"/>
            <a:ext cx="8299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Д. </a:t>
            </a:r>
            <a:r>
              <a:rPr lang="ru-RU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Серікбаев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атындағы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ШЫҒЫС ҚАЗАҚСТАН ТЕХНИКАЛЫҚ УНИВЕРСИТЕТІНІҢ ЖОҒАРЫ 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66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КОЛЛЕДЖ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rgbClr val="366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0" y="6756381"/>
            <a:ext cx="9906000" cy="101619"/>
          </a:xfrm>
          <a:prstGeom prst="rect">
            <a:avLst/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962" b="99038" l="9961" r="89844">
                        <a14:foregroundMark x1="44922" y1="33173" x2="44922" y2="33173"/>
                        <a14:foregroundMark x1="48242" y1="17788" x2="48242" y2="17788"/>
                        <a14:foregroundMark x1="33984" y1="18269" x2="33984" y2="20673"/>
                        <a14:foregroundMark x1="52148" y1="92788" x2="52148" y2="92788"/>
                        <a14:foregroundMark x1="57813" y1="87500" x2="57813" y2="87500"/>
                        <a14:foregroundMark x1="29297" y1="88942" x2="47266" y2="88942"/>
                        <a14:foregroundMark x1="57227" y1="88942" x2="69727" y2="90865"/>
                        <a14:foregroundMark x1="69727" y1="86538" x2="69727" y2="86538"/>
                        <a14:foregroundMark x1="27734" y1="30288" x2="27734" y2="30288"/>
                        <a14:foregroundMark x1="31641" y1="31731" x2="31641" y2="31731"/>
                        <a14:foregroundMark x1="32227" y1="45673" x2="32227" y2="45673"/>
                        <a14:foregroundMark x1="27539" y1="45673" x2="27539" y2="45673"/>
                        <a14:foregroundMark x1="47852" y1="68750" x2="47852" y2="68750"/>
                        <a14:backgroundMark x1="33398" y1="87019" x2="33398" y2="87019"/>
                        <a14:backgroundMark x1="42969" y1="88462" x2="42969" y2="88462"/>
                        <a14:backgroundMark x1="49805" y1="87019" x2="49805" y2="87019"/>
                        <a14:backgroundMark x1="54688" y1="90865" x2="54688" y2="90865"/>
                        <a14:backgroundMark x1="59375" y1="93269" x2="59375" y2="93269"/>
                        <a14:backgroundMark x1="62305" y1="92788" x2="62305" y2="92788"/>
                        <a14:backgroundMark x1="67578" y1="89904" x2="67578" y2="89904"/>
                        <a14:backgroundMark x1="42773" y1="92788" x2="42773" y2="92788"/>
                        <a14:backgroundMark x1="33203" y1="91827" x2="33203" y2="91827"/>
                        <a14:backgroundMark x1="32227" y1="89904" x2="32227" y2="89904"/>
                        <a14:backgroundMark x1="41992" y1="88462" x2="41992" y2="88462"/>
                        <a14:backgroundMark x1="44531" y1="87019" x2="44531" y2="87019"/>
                        <a14:backgroundMark x1="43750" y1="89904" x2="43750" y2="89904"/>
                        <a14:backgroundMark x1="47461" y1="89904" x2="47461" y2="89904"/>
                        <a14:backgroundMark x1="49219" y1="91827" x2="49219" y2="918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894" y="855047"/>
            <a:ext cx="1119592" cy="454834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881" y="1381976"/>
            <a:ext cx="829152" cy="29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994</TotalTime>
  <Words>492</Words>
  <Application>Microsoft Office PowerPoint</Application>
  <PresentationFormat>Лист A4 (210x297 мм)</PresentationFormat>
  <Paragraphs>89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Асем Касенова(Начальник ОУП)</dc:creator>
  <cp:lastModifiedBy>Асем Касенова(Начальник ОУП)</cp:lastModifiedBy>
  <cp:revision>13</cp:revision>
  <dcterms:created xsi:type="dcterms:W3CDTF">2022-10-05T11:46:55Z</dcterms:created>
  <dcterms:modified xsi:type="dcterms:W3CDTF">2022-10-06T04:21:15Z</dcterms:modified>
</cp:coreProperties>
</file>