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0" r:id="rId3"/>
    <p:sldId id="271" r:id="rId4"/>
    <p:sldId id="257" r:id="rId5"/>
    <p:sldId id="272" r:id="rId6"/>
    <p:sldId id="260" r:id="rId7"/>
    <p:sldId id="273" r:id="rId8"/>
    <p:sldId id="274" r:id="rId9"/>
    <p:sldId id="262" r:id="rId10"/>
    <p:sldId id="264" r:id="rId11"/>
    <p:sldId id="275" r:id="rId12"/>
    <p:sldId id="276" r:id="rId13"/>
    <p:sldId id="277" r:id="rId14"/>
    <p:sldId id="278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&#1052;&#1099;%20&#1078;&#1077;&#1083;&#1072;&#1077;&#1084;%20&#1089;&#1095;&#1072;&#1090;&#1100;&#1103;%20&#1074;&#1072;&#1084;%20-%20&#1062;&#1042;&#1045;&#1058;&#1067;%20(&#1074;&#1080;&#1076;&#1077;&#1086;&#1082;&#1072;&#1088;&#1072;&#1086;&#1082;&#1077;).mp4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&#1057;&#1072;&#1088;&#1072;%20&#1053;&#1072;&#1079;&#1072;&#1088;&#1073;&#1072;&#1077;&#1074;&#1072;.mp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357298"/>
            <a:ext cx="7175351" cy="4857784"/>
          </a:xfrm>
        </p:spPr>
        <p:txBody>
          <a:bodyPr/>
          <a:lstStyle/>
          <a:p>
            <a:pPr>
              <a:buNone/>
            </a:pPr>
            <a:r>
              <a:rPr lang="ru-RU" sz="6600" dirty="0" smtClean="0">
                <a:solidFill>
                  <a:schemeClr val="bg2">
                    <a:lumMod val="25000"/>
                  </a:schemeClr>
                </a:solidFill>
              </a:rPr>
              <a:t>Сердце, наполненное любовью…</a:t>
            </a:r>
            <a:endParaRPr lang="ru-RU" sz="66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049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13.astana-mektep.kz/images/stories/mo/sampopoz/mosampozi00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6672"/>
            <a:ext cx="3168352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868" y="571480"/>
            <a:ext cx="4733932" cy="4943688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Такие чувства, как любовь, доброта, благодарность, уважение, счастье. Милосердие вырабатывались человечеством в течение столетий для того, чтобы всем легче было жить, общаться друг с другом, чтобы это общение приносило радость.</a:t>
            </a:r>
            <a:br>
              <a:rPr lang="ru-RU" sz="2800" dirty="0" smtClean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932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62643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Сару </a:t>
            </a:r>
            <a:r>
              <a:rPr lang="ru-RU" sz="3600" b="1" dirty="0" err="1" smtClean="0">
                <a:solidFill>
                  <a:schemeClr val="bg2">
                    <a:lumMod val="25000"/>
                  </a:schemeClr>
                </a:solidFill>
              </a:rPr>
              <a:t>Алпысовну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 Назарбаеву справедливо признают духовным лидером и общественным деятелем планетарного масштаба,  вносящим заметный вклад  в утверждение гуманистических ценностей, идеалов добра и справедливости,  не только в нашей стране, но и во всем мире.  Титаническая деятельность Сары </a:t>
            </a:r>
            <a:r>
              <a:rPr lang="ru-RU" sz="3600" b="1" dirty="0" err="1" smtClean="0">
                <a:solidFill>
                  <a:schemeClr val="bg2">
                    <a:lumMod val="25000"/>
                  </a:schemeClr>
                </a:solidFill>
              </a:rPr>
              <a:t>Алпысовны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 во благо детства отмечена многочисленными международными наградами: </a:t>
            </a:r>
          </a:p>
          <a:p>
            <a:pPr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85720" y="731520"/>
            <a:ext cx="8286808" cy="576931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sz="2100" b="1" dirty="0" smtClean="0"/>
              <a:t>Золотой медалью и  золотым кольцом международного фонда «SOS– </a:t>
            </a:r>
            <a:r>
              <a:rPr lang="ru-RU" sz="2100" b="1" dirty="0" err="1" smtClean="0"/>
              <a:t>Киндердорф</a:t>
            </a:r>
            <a:r>
              <a:rPr lang="ru-RU" sz="2100" b="1" dirty="0" smtClean="0"/>
              <a:t> -  интернационал» 1999 год. За особые заслуги в решении вопросов  детей сирот</a:t>
            </a:r>
          </a:p>
          <a:p>
            <a:pPr lvl="0"/>
            <a:r>
              <a:rPr lang="ru-RU" sz="2100" b="1" dirty="0" smtClean="0"/>
              <a:t>Золотой медалью имени Ч.Айтматова. За великий вклад в философию  самопознания и культуры чтения. </a:t>
            </a:r>
          </a:p>
          <a:p>
            <a:pPr lvl="0"/>
            <a:r>
              <a:rPr lang="ru-RU" sz="2100" b="1" dirty="0" smtClean="0"/>
              <a:t>Специальной наградой детского фонда ООН – ЮНИСЕФ за выдающийся вклад в области защиты прав детей.</a:t>
            </a:r>
          </a:p>
          <a:p>
            <a:pPr lvl="0"/>
            <a:r>
              <a:rPr lang="ru-RU" sz="2100" b="1" dirty="0" smtClean="0"/>
              <a:t>Президент  Детского фонда «</a:t>
            </a:r>
            <a:r>
              <a:rPr lang="ru-RU" sz="2100" b="1" dirty="0" err="1" smtClean="0"/>
              <a:t>Бобек</a:t>
            </a:r>
            <a:r>
              <a:rPr lang="ru-RU" sz="2100" b="1" dirty="0" smtClean="0"/>
              <a:t>» является лауреатом премии Всемирной организации  здравоохранении им. </a:t>
            </a:r>
            <a:r>
              <a:rPr lang="ru-RU" sz="2100" b="1" dirty="0" err="1" smtClean="0"/>
              <a:t>И.Дограмачи</a:t>
            </a:r>
            <a:r>
              <a:rPr lang="ru-RU" sz="2100" b="1" dirty="0" smtClean="0"/>
              <a:t>. </a:t>
            </a:r>
          </a:p>
          <a:p>
            <a:pPr lvl="0"/>
            <a:r>
              <a:rPr lang="ru-RU" sz="2100" b="1" dirty="0" smtClean="0"/>
              <a:t>Международной премии «</a:t>
            </a:r>
            <a:r>
              <a:rPr lang="ru-RU" sz="2100" b="1" dirty="0" err="1" smtClean="0"/>
              <a:t>Unity</a:t>
            </a:r>
            <a:r>
              <a:rPr lang="ru-RU" sz="2100" b="1" dirty="0" smtClean="0"/>
              <a:t>»  (</a:t>
            </a:r>
            <a:r>
              <a:rPr lang="ru-RU" sz="2100" b="1" dirty="0" err="1" smtClean="0"/>
              <a:t>Униту</a:t>
            </a:r>
            <a:r>
              <a:rPr lang="ru-RU" sz="2100" b="1" dirty="0" smtClean="0"/>
              <a:t>)</a:t>
            </a:r>
          </a:p>
          <a:p>
            <a:pPr lvl="0"/>
            <a:r>
              <a:rPr lang="ru-RU" sz="2100" b="1" dirty="0" smtClean="0"/>
              <a:t>Премией «</a:t>
            </a:r>
            <a:r>
              <a:rPr lang="ru-RU" sz="2100" b="1" dirty="0" err="1" smtClean="0"/>
              <a:t>КурманджанДатка</a:t>
            </a:r>
            <a:r>
              <a:rPr lang="ru-RU" sz="2100" b="1" dirty="0" smtClean="0"/>
              <a:t>» за плодотворную деятельность в области  охраны здоровья, благотворительности и духовного формирования подрастающего поколения. </a:t>
            </a:r>
          </a:p>
          <a:p>
            <a:pPr lvl="0"/>
            <a:r>
              <a:rPr lang="ru-RU" sz="2100" b="1" dirty="0" smtClean="0"/>
              <a:t>Почетный работник образования Республики Казахстан</a:t>
            </a:r>
          </a:p>
          <a:p>
            <a:pPr lvl="0"/>
            <a:r>
              <a:rPr lang="ru-RU" sz="2100" b="1" dirty="0" smtClean="0"/>
              <a:t>Глубоко символично, что Назарбаева Сара </a:t>
            </a:r>
            <a:r>
              <a:rPr lang="ru-RU" sz="2100" b="1" dirty="0" err="1" smtClean="0"/>
              <a:t>Алпысовна</a:t>
            </a:r>
            <a:r>
              <a:rPr lang="ru-RU" sz="2100" b="1" dirty="0" smtClean="0"/>
              <a:t> награждена  Международной благотворительной премией «Золотое сердце» за многолетнее беззаветное служение интересам обездоленных детей. </a:t>
            </a:r>
          </a:p>
          <a:p>
            <a:pPr lvl="0"/>
            <a:r>
              <a:rPr lang="ru-RU" sz="2100" b="1" dirty="0" smtClean="0"/>
              <a:t>Премией фонда гуманитарного сотрудничества государств – участников СНГ «Звезды содружества»</a:t>
            </a:r>
          </a:p>
          <a:p>
            <a:pPr lvl="0"/>
            <a:r>
              <a:rPr lang="ru-RU" sz="2100" b="1" dirty="0" smtClean="0"/>
              <a:t>«Орденом славы и чести» 2011 год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42910" y="731520"/>
            <a:ext cx="8001056" cy="5769314"/>
          </a:xfrm>
        </p:spPr>
        <p:txBody>
          <a:bodyPr>
            <a:normAutofit/>
          </a:bodyPr>
          <a:lstStyle/>
          <a:p>
            <a:pPr lvl="0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Сара </a:t>
            </a:r>
            <a:r>
              <a:rPr lang="ru-RU" sz="2800" b="1" dirty="0" err="1" smtClean="0">
                <a:solidFill>
                  <a:schemeClr val="bg2">
                    <a:lumMod val="25000"/>
                  </a:schemeClr>
                </a:solidFill>
              </a:rPr>
              <a:t>Алпысовна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  является автором  ряда книг, посвященных здоровому образу жизни: «Путь к себе» «Учение Порфирия </a:t>
            </a:r>
            <a:r>
              <a:rPr lang="ru-RU" sz="2800" b="1" dirty="0" err="1" smtClean="0">
                <a:solidFill>
                  <a:schemeClr val="bg2">
                    <a:lumMod val="25000"/>
                  </a:schemeClr>
                </a:solidFill>
              </a:rPr>
              <a:t>Корнеевича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 Иванова, как метод воспитания здоровой   личности (1999)»</a:t>
            </a:r>
          </a:p>
          <a:p>
            <a:pPr lvl="0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«Этика жизни»  (2001г.) журнал «Самопознание» 2011 год № 1 стр. 84-85</a:t>
            </a:r>
          </a:p>
          <a:p>
            <a:pPr lvl="0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«С любовью» (2001 г). </a:t>
            </a:r>
          </a:p>
          <a:p>
            <a:pPr lvl="0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«Самопознание» (2009г) учебник для нового одноименного учебного предмета  в Казахстане.</a:t>
            </a:r>
          </a:p>
          <a:p>
            <a:pPr lvl="0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Журналы «Самопознание KZ» </a:t>
            </a:r>
          </a:p>
          <a:p>
            <a:pPr lvl="0">
              <a:buNone/>
            </a:pP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0"/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3"/>
          </p:nvPr>
        </p:nvSpPr>
        <p:spPr>
          <a:xfrm>
            <a:off x="1143000" y="357166"/>
            <a:ext cx="6400800" cy="3849074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Отвергнув лесть и суету сует</a:t>
            </a:r>
          </a:p>
          <a:p>
            <a:r>
              <a:rPr lang="ru-RU" sz="1800" b="1" dirty="0" smtClean="0"/>
              <a:t> И выбрав ношу, что потяжелее,</a:t>
            </a:r>
          </a:p>
          <a:p>
            <a:r>
              <a:rPr lang="ru-RU" sz="1800" b="1" dirty="0" smtClean="0"/>
              <a:t>Она нам дарит свой душевный свет,</a:t>
            </a:r>
          </a:p>
          <a:p>
            <a:r>
              <a:rPr lang="ru-RU" sz="1800" b="1" dirty="0" smtClean="0"/>
              <a:t>И мы становимся  добрее и светлее.</a:t>
            </a:r>
          </a:p>
          <a:p>
            <a:r>
              <a:rPr lang="ru-RU" sz="1800" b="1" dirty="0" smtClean="0"/>
              <a:t>Какая тайна свыше Ей дана?</a:t>
            </a:r>
          </a:p>
          <a:p>
            <a:r>
              <a:rPr lang="ru-RU" sz="1800" b="1" dirty="0" smtClean="0"/>
              <a:t>Какие горизонты Ей открыты?</a:t>
            </a:r>
          </a:p>
          <a:p>
            <a:r>
              <a:rPr lang="ru-RU" sz="1800" b="1" dirty="0" smtClean="0"/>
              <a:t>Откуда силы черпает Она,</a:t>
            </a:r>
          </a:p>
          <a:p>
            <a:r>
              <a:rPr lang="ru-RU" sz="1800" b="1" dirty="0" smtClean="0"/>
              <a:t>Чтоб дети в горе не были забыты?</a:t>
            </a:r>
          </a:p>
          <a:p>
            <a:r>
              <a:rPr lang="ru-RU" sz="1800" b="1" dirty="0" smtClean="0"/>
              <a:t>Не за награды - сердце позвало,</a:t>
            </a:r>
          </a:p>
          <a:p>
            <a:r>
              <a:rPr lang="ru-RU" sz="1800" b="1" dirty="0" smtClean="0"/>
              <a:t>Не напоказ - естественно и просто </a:t>
            </a:r>
          </a:p>
          <a:p>
            <a:r>
              <a:rPr lang="ru-RU" sz="1800" b="1" dirty="0" smtClean="0"/>
              <a:t>Несет Она такое всем тепло,</a:t>
            </a:r>
          </a:p>
          <a:p>
            <a:r>
              <a:rPr lang="ru-RU" sz="1800" b="1" dirty="0" smtClean="0"/>
              <a:t>Что тают даже айсберги сиротства!</a:t>
            </a:r>
          </a:p>
          <a:p>
            <a:r>
              <a:rPr lang="ru-RU" sz="1800" b="1" dirty="0" smtClean="0"/>
              <a:t>О, будь благословенна, доброта!</a:t>
            </a:r>
          </a:p>
          <a:p>
            <a:r>
              <a:rPr lang="ru-RU" sz="1800" b="1" dirty="0" smtClean="0"/>
              <a:t>Рука дающего да пусть не оскудеет!</a:t>
            </a:r>
          </a:p>
          <a:p>
            <a:r>
              <a:rPr lang="ru-RU" sz="1800" b="1" dirty="0" smtClean="0"/>
              <a:t>Под знаком милосердного крыла </a:t>
            </a:r>
          </a:p>
          <a:p>
            <a:r>
              <a:rPr lang="ru-RU" sz="1800" b="1" dirty="0" smtClean="0">
                <a:hlinkClick r:id="rId2" action="ppaction://hlinkfile"/>
              </a:rPr>
              <a:t>Пусть станет мир и выше, и мудрее!</a:t>
            </a:r>
            <a:endParaRPr lang="ru-RU" sz="1800" b="1" dirty="0" smtClean="0"/>
          </a:p>
          <a:p>
            <a:pPr>
              <a:buNone/>
            </a:pPr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G:\mosam000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8928992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2140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«Есть люди, которые жизнь  положили на то,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Чтоб мы с вами счастливее жили.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Примером нас учат любить и дружить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И нам рядом с ними счастливее жить…»</a:t>
            </a:r>
          </a:p>
          <a:p>
            <a:pPr>
              <a:buNone/>
            </a:pPr>
            <a:endParaRPr lang="ru-RU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/>
              <a:t>Сара </a:t>
            </a:r>
            <a:r>
              <a:rPr lang="ru-RU" sz="2400" b="1" dirty="0" err="1" smtClean="0"/>
              <a:t>Алпысовна</a:t>
            </a:r>
            <a:r>
              <a:rPr lang="ru-RU" sz="2400" b="1" dirty="0" smtClean="0"/>
              <a:t> Назарбаева родилась 12 февраля 1941 года в селе Кызылжар Карагандинской области. В 1962 году она вышла замуж за Н.А.Назарбаева.</a:t>
            </a:r>
          </a:p>
          <a:p>
            <a:pPr>
              <a:buNone/>
            </a:pPr>
            <a:r>
              <a:rPr lang="ru-RU" sz="2400" b="1" dirty="0" smtClean="0"/>
              <a:t>Имеет трех дочерей, внуков и правнуков. Окончила завод – ВТУЗ при Карагандинском металлургическом комбинате, экономист, почетный профессор </a:t>
            </a:r>
            <a:r>
              <a:rPr lang="ru-RU" sz="2400" b="1" dirty="0" err="1" smtClean="0"/>
              <a:t>КазГу</a:t>
            </a:r>
            <a:r>
              <a:rPr lang="ru-RU" sz="2400" b="1" dirty="0" smtClean="0"/>
              <a:t> (2000 г). После окончания </a:t>
            </a:r>
            <a:r>
              <a:rPr lang="ru-RU" sz="2400" b="1" dirty="0" err="1" smtClean="0"/>
              <a:t>ВТУЗа</a:t>
            </a:r>
            <a:r>
              <a:rPr lang="ru-RU" sz="2400" b="1" dirty="0" smtClean="0"/>
              <a:t> работала на Карагандинском металлургическом комбинате, ПО «Карагандауголь». С февраля 1992 года – создатель и президент республиканского детского благотворительного фонда «</a:t>
            </a:r>
            <a:r>
              <a:rPr lang="ru-RU" sz="2400" b="1" dirty="0" err="1" smtClean="0"/>
              <a:t>Бобек</a:t>
            </a:r>
            <a:r>
              <a:rPr lang="ru-RU" sz="2400" b="1" dirty="0" smtClean="0"/>
              <a:t>».</a:t>
            </a:r>
            <a:endParaRPr lang="ru-RU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:\slide_3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0174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572404" cy="5912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/>
              <a:t>Автор идеи и вдохновитель программы нравственно-духовного развития детей и студенческой молодежи « Самопознание» - первая леди Республики Казахстан Сара </a:t>
            </a:r>
            <a:r>
              <a:rPr lang="ru-RU" sz="2400" b="1" dirty="0" err="1" smtClean="0"/>
              <a:t>Алпысовна</a:t>
            </a:r>
            <a:r>
              <a:rPr lang="ru-RU" sz="2400" b="1" dirty="0" smtClean="0"/>
              <a:t> Назарбаева – многие годы на практике занималась благотворительной деятельностью по оказанию помощи социально уязвимым категориям населения. Простое перечисление инициатив Первой леди позволяет представить колоссальный масштаб и значимость ее социально-педагогической деятельности: детские дома семейного типа, Дома юношества, Дома надежды и многое другое. 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G:\mosam00009.jpg">
            <a:hlinkClick r:id="rId2" action="ppaction://hlinkfile"/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07504" y="116632"/>
            <a:ext cx="8856983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6288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Образовательная программа «Самопознание» стала смыслом и главным делом всей жизни. Путеводной звездой на этом пути стала мечта – вырастить казахстанских детей счастливыми, помочь им поверить в себя, научить самостоятельно решать собственные жизненные проблемы.</a:t>
            </a:r>
          </a:p>
          <a:p>
            <a:pPr>
              <a:buNone/>
            </a:pP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071802" y="214290"/>
            <a:ext cx="4471998" cy="39919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«Мне хочется, чтобы дети с самых малых лет освоили искусство быть всегда здоровыми и счастливыми, чтобы учились и росли, обретая мудрость жизни и счастье в служении человечеству»</a:t>
            </a:r>
          </a:p>
          <a:p>
            <a:pPr algn="r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     С.А.Назарбаева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2" descr="G:\mosampozi00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596" y="214290"/>
            <a:ext cx="2376264" cy="269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G:\img14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07504" y="260648"/>
            <a:ext cx="8928992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1595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135</TotalTime>
  <Words>291</Words>
  <Application>Microsoft Office PowerPoint</Application>
  <PresentationFormat>Экран (4:3)</PresentationFormat>
  <Paragraphs>45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Сердце, наполненное любовью…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Такие чувства, как любовь, доброта, благодарность, уважение, счастье. Милосердие вырабатывались человечеством в течение столетий для того, чтобы всем легче было жить, общаться друг с другом, чтобы это общение приносило радость. 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предмета «Самопознание» </dc:title>
  <dc:creator>Perry</dc:creator>
  <cp:lastModifiedBy>Админ</cp:lastModifiedBy>
  <cp:revision>14</cp:revision>
  <dcterms:created xsi:type="dcterms:W3CDTF">2014-02-05T12:40:04Z</dcterms:created>
  <dcterms:modified xsi:type="dcterms:W3CDTF">2018-02-11T20:18:54Z</dcterms:modified>
</cp:coreProperties>
</file>