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7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56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FF146-9966-4BFB-8FBD-A3BF2EB4EA74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2FDBD-FC43-466A-877C-0851CC2F8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578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2FDBD-FC43-466A-877C-0851CC2F8FD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761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preview (3).jpg"/>
          <p:cNvPicPr>
            <a:picLocks noChangeAspect="1"/>
          </p:cNvPicPr>
          <p:nvPr/>
        </p:nvPicPr>
        <p:blipFill>
          <a:blip r:embed="rId2" cstate="print">
            <a:lum bright="-9000" contrast="-3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3643337"/>
          </a:xfrm>
        </p:spPr>
        <p:txBody>
          <a:bodyPr>
            <a:normAutofit/>
          </a:bodyPr>
          <a:lstStyle/>
          <a:p>
            <a:r>
              <a:rPr lang="ru-RU" sz="4900" b="1" dirty="0"/>
              <a:t>Восполнение пробелов в выполнении лабораторных работ на уроках физики.</a:t>
            </a:r>
            <a:br>
              <a:rPr lang="ru-RU" b="1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8820472" cy="1752600"/>
          </a:xfrm>
        </p:spPr>
        <p:txBody>
          <a:bodyPr>
            <a:normAutofit/>
          </a:bodyPr>
          <a:lstStyle/>
          <a:p>
            <a:r>
              <a:rPr lang="kk-KZ" sz="4000" b="1" dirty="0">
                <a:solidFill>
                  <a:srgbClr val="FFFF00"/>
                </a:solidFill>
              </a:rPr>
              <a:t>Уразбеков Нурзат Кайыпказиевич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73050"/>
            <a:ext cx="9144000" cy="5853113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Пример:</a:t>
            </a:r>
            <a:r>
              <a:rPr lang="ru-RU" dirty="0"/>
              <a:t>( «</a:t>
            </a:r>
            <a:r>
              <a:rPr lang="ru-RU" b="1" i="1" u="sng" dirty="0"/>
              <a:t>Определение цены деления </a:t>
            </a:r>
            <a:r>
              <a:rPr lang="ru-RU" dirty="0"/>
              <a:t>              </a:t>
            </a:r>
            <a:r>
              <a:rPr lang="ru-RU" b="1" i="1" u="sng" dirty="0"/>
              <a:t>измерительных приборов</a:t>
            </a:r>
            <a:r>
              <a:rPr lang="ru-RU" dirty="0"/>
              <a:t>»).</a:t>
            </a:r>
          </a:p>
          <a:p>
            <a:r>
              <a:rPr lang="ru-RU" dirty="0"/>
              <a:t>1. Уделяем внимание </a:t>
            </a:r>
            <a:r>
              <a:rPr lang="ru-RU" b="1" dirty="0"/>
              <a:t>цели работы</a:t>
            </a:r>
            <a:r>
              <a:rPr lang="ru-RU" dirty="0"/>
              <a:t>(</a:t>
            </a:r>
            <a:r>
              <a:rPr lang="ru-RU" i="1" dirty="0"/>
              <a:t>в устной или печатной форме</a:t>
            </a:r>
            <a:r>
              <a:rPr lang="ru-RU" dirty="0"/>
              <a:t>).</a:t>
            </a:r>
          </a:p>
          <a:p>
            <a:r>
              <a:rPr lang="ru-RU" dirty="0"/>
              <a:t>2.</a:t>
            </a:r>
            <a:r>
              <a:rPr lang="ru-RU" b="1" dirty="0"/>
              <a:t>Приборы</a:t>
            </a:r>
            <a:r>
              <a:rPr lang="ru-RU" dirty="0"/>
              <a:t>.</a:t>
            </a:r>
          </a:p>
          <a:p>
            <a:r>
              <a:rPr lang="ru-RU" dirty="0"/>
              <a:t>3.</a:t>
            </a:r>
            <a:r>
              <a:rPr lang="ru-RU" b="1" dirty="0"/>
              <a:t>Инструктаж </a:t>
            </a:r>
            <a:r>
              <a:rPr lang="ru-RU" dirty="0"/>
              <a:t>по технике безопасности(</a:t>
            </a:r>
            <a:r>
              <a:rPr lang="ru-RU" i="1" dirty="0"/>
              <a:t>под роспись</a:t>
            </a:r>
            <a:r>
              <a:rPr lang="ru-RU" dirty="0"/>
              <a:t>).</a:t>
            </a:r>
          </a:p>
          <a:p>
            <a:r>
              <a:rPr lang="ru-RU" dirty="0"/>
              <a:t>4.</a:t>
            </a:r>
            <a:r>
              <a:rPr lang="ru-RU" b="1" dirty="0"/>
              <a:t>Ход работы</a:t>
            </a:r>
            <a:r>
              <a:rPr lang="ru-RU" dirty="0"/>
              <a:t>(</a:t>
            </a:r>
            <a:r>
              <a:rPr lang="ru-RU" i="1" dirty="0"/>
              <a:t>выполнение по алгоритму</a:t>
            </a:r>
            <a:r>
              <a:rPr lang="ru-RU" dirty="0"/>
              <a:t>).</a:t>
            </a:r>
          </a:p>
          <a:p>
            <a:r>
              <a:rPr lang="ru-RU" dirty="0"/>
              <a:t>5.Обязательно – </a:t>
            </a:r>
            <a:r>
              <a:rPr lang="ru-RU" b="1" dirty="0"/>
              <a:t>Вывод</a:t>
            </a:r>
            <a:r>
              <a:rPr lang="ru-RU" dirty="0"/>
              <a:t>(</a:t>
            </a:r>
            <a:r>
              <a:rPr lang="ru-RU" i="1" dirty="0"/>
              <a:t>ответы на вопросы</a:t>
            </a:r>
            <a:r>
              <a:rPr lang="ru-RU" dirty="0"/>
              <a:t>).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73050"/>
            <a:ext cx="8472518" cy="5853113"/>
          </a:xfrm>
        </p:spPr>
        <p:txBody>
          <a:bodyPr>
            <a:prstTxWarp prst="textFadeUp">
              <a:avLst>
                <a:gd name="adj" fmla="val 2755"/>
              </a:avLst>
            </a:prstTxWarp>
            <a:normAutofit fontScale="92500" lnSpcReduction="20000"/>
          </a:bodyPr>
          <a:lstStyle/>
          <a:p>
            <a:r>
              <a:rPr lang="ru-RU" b="1" i="1" dirty="0"/>
              <a:t>Плюсы данной формы оформления работы</a:t>
            </a:r>
            <a:r>
              <a:rPr lang="ru-RU" dirty="0"/>
              <a:t>:</a:t>
            </a:r>
          </a:p>
          <a:p>
            <a:pPr>
              <a:buNone/>
            </a:pPr>
            <a:r>
              <a:rPr lang="ru-RU" dirty="0"/>
              <a:t>    --алгоритм выполнения задан,</a:t>
            </a:r>
          </a:p>
          <a:p>
            <a:r>
              <a:rPr lang="ru-RU" dirty="0"/>
              <a:t>--экономия времени,</a:t>
            </a:r>
          </a:p>
          <a:p>
            <a:r>
              <a:rPr lang="ru-RU" dirty="0"/>
              <a:t>--больше времени на выполнение работы,</a:t>
            </a:r>
          </a:p>
          <a:p>
            <a:r>
              <a:rPr lang="ru-RU" dirty="0"/>
              <a:t>--ответы на вопросы и выводы.</a:t>
            </a:r>
          </a:p>
          <a:p>
            <a:endParaRPr lang="ru-RU" sz="3000" dirty="0"/>
          </a:p>
          <a:p>
            <a:r>
              <a:rPr lang="ru-RU" sz="3000" b="1" i="1" dirty="0"/>
              <a:t>Лабораторные работы при надлежащей их постановке дают много для расширения кругозора, для формирования более глубоких, прочных и действенных знаний по применению физики в технике и повседневной жизни вообще, по развитию умений и навыков.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6779"/>
            <a:ext cx="8715436" cy="644209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Лабораторная работа №1          _____________________</a:t>
            </a:r>
          </a:p>
          <a:p>
            <a:r>
              <a:rPr lang="ru-RU" dirty="0"/>
              <a:t>                                                                              дата</a:t>
            </a:r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b="1" i="1" dirty="0"/>
              <a:t>Определение цены деления  измерительных приборов.</a:t>
            </a:r>
            <a:endParaRPr lang="ru-RU" dirty="0"/>
          </a:p>
          <a:p>
            <a:r>
              <a:rPr lang="ru-RU" b="1" i="1" dirty="0"/>
              <a:t>Цель работы:</a:t>
            </a:r>
            <a:r>
              <a:rPr lang="ru-RU" dirty="0"/>
              <a:t> определить цену деления измерительного цилиндра(мензурки),термометра, линейки, научиться пользоваться ими и определять с их помощью объем жидкости. </a:t>
            </a:r>
          </a:p>
          <a:p>
            <a:r>
              <a:rPr lang="ru-RU" dirty="0"/>
              <a:t> </a:t>
            </a:r>
          </a:p>
          <a:p>
            <a:r>
              <a:rPr lang="ru-RU" b="1" i="1" dirty="0"/>
              <a:t>Оборудование:</a:t>
            </a:r>
            <a:r>
              <a:rPr lang="ru-RU" dirty="0"/>
              <a:t>  линейка, мензурка, термометр, брусок, сосуд с водой.</a:t>
            </a:r>
          </a:p>
          <a:p>
            <a:r>
              <a:rPr lang="ru-RU" u="sng" dirty="0"/>
              <a:t>Ход работы:</a:t>
            </a:r>
            <a:endParaRPr lang="ru-RU" dirty="0"/>
          </a:p>
          <a:p>
            <a:r>
              <a:rPr lang="ru-RU" b="1" i="1" dirty="0"/>
              <a:t>1.</a:t>
            </a:r>
            <a:r>
              <a:rPr lang="ru-RU" b="1" i="1" u="sng" dirty="0"/>
              <a:t>Правила техники безопасности.</a:t>
            </a:r>
            <a:r>
              <a:rPr lang="ru-RU" b="1" i="1" dirty="0"/>
              <a:t> </a:t>
            </a:r>
            <a:r>
              <a:rPr lang="ru-RU" i="1" dirty="0"/>
              <a:t>Внимательно прочитайте правила.</a:t>
            </a:r>
            <a:endParaRPr lang="ru-RU" dirty="0"/>
          </a:p>
          <a:p>
            <a:r>
              <a:rPr lang="ru-RU" b="1" i="1" dirty="0"/>
              <a:t>Осторожно! Стекло! Будьте осторожны при работе со стеклянной посудой. Помните, стекло – хрупкий материал, легко трескается при ударах и резкой перемене температуры. Ртуть, содержащаяся в термометре, </a:t>
            </a:r>
            <a:r>
              <a:rPr lang="ru-RU" b="1" i="1" u="sng" dirty="0"/>
              <a:t>ядовита</a:t>
            </a:r>
            <a:r>
              <a:rPr lang="ru-RU" b="1" i="1" dirty="0"/>
              <a:t>! Снимайте данные, не вынимая термометр из жидкости!</a:t>
            </a:r>
            <a:endParaRPr lang="ru-RU" dirty="0"/>
          </a:p>
          <a:p>
            <a:r>
              <a:rPr lang="ru-RU" i="1" dirty="0"/>
              <a:t>С правилами ознакомлен, обязуюсь выполнять.</a:t>
            </a:r>
            <a:r>
              <a:rPr lang="ru-RU" b="1" i="1" dirty="0"/>
              <a:t>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6779"/>
            <a:ext cx="8715436" cy="64420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1111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 фронтальных лабораторных работ на практике реализуется через различные методические приемы, которые по характеру деятельности учителя и учащихся разделяют на репродуктивные, иллюстративные, частично поисковые, или эвристические.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800" dirty="0">
                <a:solidFill>
                  <a:srgbClr val="1111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Репродуктивный прием предусматривает воспроизводящую деятельность учащихся по образцу действий учителя, которому принадлежит основная роль. Он организует и направляет всю работу учащихся: проводит подготовку оборудования, объясняет и показывает способ выполнения работы, дает четкие и ясные задания и пояснения, своевременно оказывает помощь слабым учащимся, обобщает полученные результаты работы, контролирует и оценивает их знания и умения. Репродуктивный прием выполнения лабораторных работ особенно эффективен при отработке экспериментальных умений,  так как их формирование требует многократных действий по образцу.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1111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Иллюстративный прием выполнения лабораторных работ – это такой прием, когда работа сопровождает объяснение учителя, иллюстрирует его. При этом приеме значительную роль играет воспроизводящая деятельность учащихся. Деятельность учителя же сводится к устному руководству выполнения работ, показу отдельных образцов действий учащихся. Иллюстративным приемом часто выполняют такие работы, на которых отдельные элементы фронтального оборудования применяются в качестве раздаточного материала. В данном случае лабораторный эксперимент не является источником новых знаний для учащихся, а служит иллюстрацией к уже известным явлениям и закономерностям. Выполнение работ по подробным инструкциям приводит к формированию знаний и экспериментальных умений на уровне воспроизведения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4117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6779"/>
            <a:ext cx="8715436" cy="6442098"/>
          </a:xfrm>
        </p:spPr>
        <p:txBody>
          <a:bodyPr>
            <a:normAutofit/>
          </a:bodyPr>
          <a:lstStyle/>
          <a:p>
            <a:pPr indent="288290" algn="just"/>
            <a:r>
              <a:rPr lang="ru-RU" sz="1800" dirty="0">
                <a:solidFill>
                  <a:srgbClr val="1111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Частично-поисковый (эвристический) прием выполнения лабораторных работ характеризуется более активной познавательной деятельностью учащихся, когда им дается только тема работы и план ее выполнения, а результат ее не известен: они должны получить его самостоятельно. При этом учитель руководит практическими действиями учащихся, направляет их мыслительную деятельность на анализ полученных из опыта результатов и на формирование нового, ранее неизвестного знания. Эвристическим приемом можно выполнять лабораторные работы лишь в тех случаях, когда у учащихся уже сформированы необходимые экспериментальные умения. Например, при выполнении лабораторных работ по электричеству учащиеся должны уметь собирать электрические цепи, обращаться с измерительными  приборами.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/>
            <a:r>
              <a:rPr lang="ru-RU" sz="1800" dirty="0">
                <a:solidFill>
                  <a:srgbClr val="1111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Исследовательский прием выполнения лабораторных работ характеризуется наибольшей познавательной самостоятельностью учащихся, когда они получают от учителя только тему работы, а пути ее выполнения разрабатывают сами и самостоятельно проводят измерения, обрабатывают результаты и делают выводы. Функция учителя в этом случае заключается лишь в контроле за действиями учащихся. При этом возможен коллективный поиск поставленной задачи. Например, при выполнении в 11 классе лабораторной работы «Наблюдение и интерференции и дифракции света» учитель вначале предлагает учащимся высказать свои соображения о возможных способах наблюдений указанных явлений. Учащиеся обычно предлагают несколько вариантов выполнения работы, которые коллективно выполняются.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1502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6779"/>
            <a:ext cx="8715436" cy="6442098"/>
          </a:xfrm>
        </p:spPr>
        <p:txBody>
          <a:bodyPr>
            <a:normAutofit/>
          </a:bodyPr>
          <a:lstStyle/>
          <a:p>
            <a:pPr indent="288290" algn="just"/>
            <a:r>
              <a:rPr lang="ru-RU" sz="1800" dirty="0">
                <a:solidFill>
                  <a:srgbClr val="1111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тех случаях, когда нужно охватить исследованием возможно больший объем материала в сравнительно короткое время, лабораторные работы можно проводить в форме дифференцированных заданий. При этом класс делят на две или три группы (например, по рядам столов в классе) и каждая группа выполняет только одно задание. По окончании работы поочередно обсуждают результаты, полученные  каждой из групп, подводят общий итог. Успех выполнения лабораторных работ по описываемой методике зависит от двух обстоятельств: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/>
            <a:r>
              <a:rPr lang="ru-RU" sz="1800" dirty="0">
                <a:solidFill>
                  <a:srgbClr val="1111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     учащиеся должны хорошо знать тот теоретический материал, который будет использоваться при выполнении данной лабораторной работы;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/>
            <a:r>
              <a:rPr lang="ru-RU" sz="1800" dirty="0">
                <a:solidFill>
                  <a:srgbClr val="1111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     владеть необходимыми экспериментальными умениями и навыками.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/>
            <a:r>
              <a:rPr lang="ru-RU" sz="1800" dirty="0">
                <a:solidFill>
                  <a:srgbClr val="1111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Поэтому перед выполнением лабораторных работ исследовательским приемом следует проверить (если нужно, восстановить) знание теории и сформированность необходимых экспериментальных умений.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just">
              <a:lnSpc>
                <a:spcPts val="1800"/>
              </a:lnSpc>
              <a:spcBef>
                <a:spcPts val="1125"/>
              </a:spcBef>
            </a:pPr>
            <a:r>
              <a:rPr lang="ru-RU" sz="1800" dirty="0">
                <a:solidFill>
                  <a:srgbClr val="1111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Не один из рассмотренных приемов выполнения лабораторных работ нельзя считать универсальным, пригодным для решения любых дидактических задач. Каждый прием имеет свои специфические особенности и приводит к положительным результатам в определенных условиях и решении тех или иных учебно-воспитательных задач.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739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preview (5).jpg"/>
          <p:cNvPicPr>
            <a:picLocks noChangeAspect="1"/>
          </p:cNvPicPr>
          <p:nvPr/>
        </p:nvPicPr>
        <p:blipFill>
          <a:blip r:embed="rId2" cstate="print">
            <a:lum bright="-21000" contrast="18000"/>
          </a:blip>
          <a:stretch>
            <a:fillRect/>
          </a:stretch>
        </p:blipFill>
        <p:spPr>
          <a:xfrm>
            <a:off x="0" y="-14463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401080" cy="4625989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     ЗА</a:t>
            </a:r>
          </a:p>
          <a:p>
            <a:pPr algn="ctr">
              <a:buNone/>
            </a:pPr>
            <a:r>
              <a:rPr lang="ru-RU" sz="6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ВНИМАНИЕ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14356"/>
            <a:ext cx="9144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/>
              <a:t>Пусть будет для учащихся золотым правилом: всё, что только можно, </a:t>
            </a:r>
            <a:br>
              <a:rPr lang="ru-RU" sz="2800" b="1" i="1" dirty="0"/>
            </a:br>
            <a:r>
              <a:rPr lang="ru-RU" sz="2800" b="1" i="1" dirty="0"/>
              <a:t>представлять для восприятия чувствами, а именно, видимое – для восприятия зрением,</a:t>
            </a:r>
          </a:p>
          <a:p>
            <a:r>
              <a:rPr lang="ru-RU" sz="2800" b="1" i="1" dirty="0"/>
              <a:t> слышимое – слухом, запахи – обонянием,</a:t>
            </a:r>
          </a:p>
          <a:p>
            <a:r>
              <a:rPr lang="ru-RU" sz="2800" b="1" i="1" dirty="0"/>
              <a:t> подлежащее вкусу – вкусом, доступное осязанию – </a:t>
            </a:r>
            <a:br>
              <a:rPr lang="ru-RU" sz="2800" b="1" i="1" dirty="0"/>
            </a:br>
            <a:r>
              <a:rPr lang="ru-RU" sz="2800" b="1" i="1" dirty="0"/>
              <a:t>путём осязания; если какие-либо предметы сразу можно воспринять несколькими чувствами, пусть они сразу схватываются несколькими чувствами.</a:t>
            </a:r>
          </a:p>
          <a:p>
            <a:r>
              <a:rPr lang="ru-RU" sz="2400" b="1" i="1" dirty="0"/>
              <a:t>                                                          </a:t>
            </a:r>
            <a:r>
              <a:rPr lang="ru-RU" sz="2400" i="1" dirty="0"/>
              <a:t>Ян </a:t>
            </a:r>
            <a:r>
              <a:rPr lang="ru-RU" sz="2400" i="1" dirty="0" err="1"/>
              <a:t>Амос</a:t>
            </a:r>
            <a:r>
              <a:rPr lang="ru-RU" sz="2400" i="1" dirty="0"/>
              <a:t> Коменский</a:t>
            </a:r>
            <a:r>
              <a:rPr lang="ru-RU" sz="2400" dirty="0"/>
              <a:t> (1592–1670)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73050"/>
            <a:ext cx="7972452" cy="5853113"/>
          </a:xfrm>
        </p:spPr>
        <p:txBody>
          <a:bodyPr>
            <a:normAutofit/>
          </a:bodyPr>
          <a:lstStyle/>
          <a:p>
            <a:r>
              <a:rPr lang="ru-RU" sz="2800" dirty="0"/>
              <a:t>На уроке физики в 7 классе школьники знакомятся с ещё одной наукой о природе </a:t>
            </a:r>
            <a:r>
              <a:rPr lang="ru-RU" sz="2800" b="1" i="1" dirty="0"/>
              <a:t>«физика».</a:t>
            </a:r>
          </a:p>
          <a:p>
            <a:endParaRPr lang="ru-RU" sz="2800" b="1" i="1" dirty="0"/>
          </a:p>
          <a:p>
            <a:r>
              <a:rPr lang="ru-RU" sz="2800" b="1" i="1" dirty="0"/>
              <a:t>Познание</a:t>
            </a:r>
            <a:r>
              <a:rPr lang="ru-RU" sz="2800" dirty="0"/>
              <a:t> достигается путём наблюдений и опытов, следовательно необходимо уделять значительное внимание экспериментам для большей заинтересованности.</a:t>
            </a:r>
          </a:p>
          <a:p>
            <a:endParaRPr lang="ru-RU" sz="2800" b="1" i="1" dirty="0"/>
          </a:p>
          <a:p>
            <a:r>
              <a:rPr lang="ru-RU" sz="2800" b="1" i="1" dirty="0"/>
              <a:t>Самое главное: необходимо школьника сделать  самым главным и центральным лицом при изучении данной науки.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73050"/>
            <a:ext cx="9144000" cy="5853113"/>
          </a:xfrm>
        </p:spPr>
        <p:txBody>
          <a:bodyPr/>
          <a:lstStyle/>
          <a:p>
            <a:r>
              <a:rPr lang="ru-RU" dirty="0"/>
              <a:t>При опытах учащиеся пользуются зрительными ощущениями и отчасти слуховыми.</a:t>
            </a:r>
          </a:p>
          <a:p>
            <a:endParaRPr lang="ru-RU" dirty="0"/>
          </a:p>
          <a:p>
            <a:r>
              <a:rPr lang="ru-RU" dirty="0"/>
              <a:t>При самостоятельных лабораторных работах умственная деятельность так же сопровождается и деятельностью органов движения.</a:t>
            </a:r>
          </a:p>
          <a:p>
            <a:endParaRPr lang="ru-RU" dirty="0"/>
          </a:p>
          <a:p>
            <a:r>
              <a:rPr lang="ru-RU" b="1" i="1" dirty="0"/>
              <a:t>Объединяются мысль , слово(запись) и действие.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73050"/>
            <a:ext cx="8401080" cy="5853113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Путём выполнения самостоятельных лабораторных работ школьники получают  </a:t>
            </a:r>
            <a:r>
              <a:rPr lang="ru-RU" i="1" dirty="0"/>
              <a:t>полное представление о количественной стороне явлений.</a:t>
            </a:r>
          </a:p>
          <a:p>
            <a:endParaRPr lang="ru-RU" i="1" dirty="0"/>
          </a:p>
          <a:p>
            <a:r>
              <a:rPr lang="ru-RU" b="1" dirty="0"/>
              <a:t>Наблюдая</a:t>
            </a:r>
            <a:r>
              <a:rPr lang="ru-RU" dirty="0"/>
              <a:t> и </a:t>
            </a:r>
            <a:r>
              <a:rPr lang="ru-RU" b="1" dirty="0"/>
              <a:t>воспроизводя</a:t>
            </a:r>
            <a:r>
              <a:rPr lang="ru-RU" dirty="0"/>
              <a:t> эти явления , </a:t>
            </a:r>
            <a:r>
              <a:rPr lang="ru-RU" b="1" dirty="0"/>
              <a:t>преодолевая трудности </a:t>
            </a:r>
            <a:r>
              <a:rPr lang="ru-RU" dirty="0"/>
              <a:t>, усваиваются основные понятия и законы физики, </a:t>
            </a:r>
            <a:r>
              <a:rPr lang="ru-RU" b="1" dirty="0"/>
              <a:t>самостоятельные</a:t>
            </a:r>
            <a:r>
              <a:rPr lang="ru-RU" dirty="0"/>
              <a:t> и </a:t>
            </a:r>
            <a:r>
              <a:rPr lang="ru-RU" b="1" dirty="0"/>
              <a:t>устойчивые суждения </a:t>
            </a:r>
            <a:r>
              <a:rPr lang="ru-RU" dirty="0"/>
              <a:t>об окружающих их </a:t>
            </a:r>
            <a:r>
              <a:rPr lang="ru-RU" b="1" dirty="0"/>
              <a:t>явлениях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73050"/>
            <a:ext cx="8472518" cy="5853113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Основной недостаток в знаниях – их отвлечённый характер.</a:t>
            </a:r>
          </a:p>
          <a:p>
            <a:endParaRPr lang="ru-RU" dirty="0"/>
          </a:p>
          <a:p>
            <a:r>
              <a:rPr lang="ru-RU" dirty="0"/>
              <a:t>Нет самостоятельности мысли и самостоятельности действия.</a:t>
            </a:r>
          </a:p>
          <a:p>
            <a:endParaRPr lang="ru-RU" dirty="0"/>
          </a:p>
          <a:p>
            <a:r>
              <a:rPr lang="ru-RU" dirty="0"/>
              <a:t>Лабораторные работы – надёжное оружие в борьбе с данными недостатками.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73050"/>
            <a:ext cx="8401080" cy="5853113"/>
          </a:xfrm>
        </p:spPr>
        <p:txBody>
          <a:bodyPr/>
          <a:lstStyle/>
          <a:p>
            <a:r>
              <a:rPr lang="ru-RU" dirty="0"/>
              <a:t>Наилучшей формой работы – сочетание самостоятельных лабораторных работ с опытами учителя.</a:t>
            </a:r>
          </a:p>
          <a:p>
            <a:r>
              <a:rPr lang="ru-RU" dirty="0"/>
              <a:t>Школьники чаще всего запоминают и воспроизводят наиболее эффективные и легко  запоминающиеся детали.</a:t>
            </a:r>
          </a:p>
          <a:p>
            <a:r>
              <a:rPr lang="ru-RU" dirty="0"/>
              <a:t>Поэтому первостепенная роль учителя – развить наблюдательность , пытливость , потребность к задаванию различного рода вопросов.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73050"/>
            <a:ext cx="8329642" cy="5853113"/>
          </a:xfrm>
        </p:spPr>
        <p:txBody>
          <a:bodyPr>
            <a:normAutofit fontScale="92500"/>
          </a:bodyPr>
          <a:lstStyle/>
          <a:p>
            <a:r>
              <a:rPr lang="ru-RU" dirty="0"/>
              <a:t>Достичь этого можно путём самостоятельных наблюдений , самостоятельного эксперимента.</a:t>
            </a:r>
          </a:p>
          <a:p>
            <a:r>
              <a:rPr lang="ru-RU" b="1" dirty="0"/>
              <a:t>Необходимо начинать с самых простых приёмов </a:t>
            </a:r>
            <a:r>
              <a:rPr lang="ru-RU" dirty="0"/>
              <a:t>: акцентировать внимание на том , что происходит на демонстрационном столе.</a:t>
            </a:r>
          </a:p>
          <a:p>
            <a:endParaRPr lang="ru-RU" dirty="0"/>
          </a:p>
          <a:p>
            <a:r>
              <a:rPr lang="ru-RU" b="1" dirty="0"/>
              <a:t>Проделывая самостоятельно  опыты, проводя наблюдения, измерения, школьники развивают логическое мышление, глубже проникают в явления природы, выделяют главное на фоне второстепенного и случайного.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73050"/>
            <a:ext cx="9144000" cy="5853113"/>
          </a:xfrm>
        </p:spPr>
        <p:txBody>
          <a:bodyPr>
            <a:normAutofit/>
          </a:bodyPr>
          <a:lstStyle/>
          <a:p>
            <a:r>
              <a:rPr lang="ru-RU" b="1" i="1" dirty="0"/>
              <a:t>Прежде всего должна быть ясна цель эксперимента.</a:t>
            </a:r>
          </a:p>
          <a:p>
            <a:r>
              <a:rPr lang="ru-RU" b="1" i="1" dirty="0"/>
              <a:t>Лабораторные работы должны сопровождаться</a:t>
            </a:r>
            <a:r>
              <a:rPr lang="ru-RU" dirty="0"/>
              <a:t> решением задач – задач-вопросов и вычислительных, а так же экспериментальных задач.</a:t>
            </a:r>
          </a:p>
          <a:p>
            <a:r>
              <a:rPr lang="ru-RU" b="1" i="1" dirty="0"/>
              <a:t>Главным аспектом выполнения лабораторных работ</a:t>
            </a:r>
            <a:r>
              <a:rPr lang="ru-RU" dirty="0"/>
              <a:t> – выполнение в определённом порядке(по алгоритму), а так же каким образом будет оформляться данная работа.</a:t>
            </a:r>
          </a:p>
          <a:p>
            <a:r>
              <a:rPr lang="ru-RU" b="1" i="1" dirty="0"/>
              <a:t>Я использую в 7 классе «Рабочий лист».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1244</Words>
  <Application>Microsoft Office PowerPoint</Application>
  <PresentationFormat>Экран (4:3)</PresentationFormat>
  <Paragraphs>75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Восполнение пробелов в выполнении лабораторных работ на уроках физики.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лабораторных работ для повышения мотивации школьников к изучению физики в школе.</dc:title>
  <dc:creator>Кролик</dc:creator>
  <cp:lastModifiedBy>student</cp:lastModifiedBy>
  <cp:revision>16</cp:revision>
  <dcterms:created xsi:type="dcterms:W3CDTF">2013-11-06T14:55:38Z</dcterms:created>
  <dcterms:modified xsi:type="dcterms:W3CDTF">2021-11-03T06:12:13Z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134003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