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6"/>
  </p:notesMasterIdLst>
  <p:sldIdLst>
    <p:sldId id="295" r:id="rId2"/>
    <p:sldId id="284" r:id="rId3"/>
    <p:sldId id="285" r:id="rId4"/>
    <p:sldId id="278" r:id="rId5"/>
    <p:sldId id="287" r:id="rId6"/>
    <p:sldId id="283" r:id="rId7"/>
    <p:sldId id="282" r:id="rId8"/>
    <p:sldId id="289" r:id="rId9"/>
    <p:sldId id="292" r:id="rId10"/>
    <p:sldId id="291" r:id="rId11"/>
    <p:sldId id="293" r:id="rId12"/>
    <p:sldId id="288" r:id="rId13"/>
    <p:sldId id="290" r:id="rId14"/>
    <p:sldId id="294" r:id="rId1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333399"/>
    <a:srgbClr val="990000"/>
    <a:srgbClr val="FFFFCC"/>
    <a:srgbClr val="FFCCFF"/>
    <a:srgbClr val="FFCC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91406-509A-4B62-82B7-BA164D7327FA}" type="datetimeFigureOut">
              <a:rPr lang="ru-RU" smtClean="0"/>
              <a:pPr/>
              <a:t>11.03.2021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D6453-5382-41F8-9E0E-C2E62342A333}" type="slidenum">
              <a:rPr lang="ru-RU" smtClean="0"/>
              <a:pPr/>
              <a:t>‹#›</a:t>
            </a:fld>
            <a:endParaRPr lang="ru-RU"/>
          </a:p>
        </p:txBody>
      </p:sp>
    </p:spTree>
    <p:extLst>
      <p:ext uri="{BB962C8B-B14F-4D97-AF65-F5344CB8AC3E}">
        <p14:creationId xmlns:p14="http://schemas.microsoft.com/office/powerpoint/2010/main" xmlns="" val="203590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7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w="9525">
            <a:noFill/>
            <a:miter lim="800000"/>
            <a:headEnd/>
            <a:tailEnd/>
          </a:ln>
        </p:spPr>
        <p:txBody>
          <a:bodyPr wrap="none" anchor="ctr"/>
          <a:lstStyle/>
          <a:p>
            <a:endParaRPr lang="ru-RU"/>
          </a:p>
        </p:txBody>
      </p:sp>
      <p:pic>
        <p:nvPicPr>
          <p:cNvPr id="3075" name="Picture 3" descr="minispir"/>
          <p:cNvPicPr>
            <a:picLocks noChangeAspect="1" noChangeArrowheads="1"/>
          </p:cNvPicPr>
          <p:nvPr/>
        </p:nvPicPr>
        <p:blipFill>
          <a:blip r:embed="rId3"/>
          <a:srcRect/>
          <a:stretch>
            <a:fillRect/>
          </a:stretch>
        </p:blipFill>
        <p:spPr bwMode="ltGray">
          <a:xfrm>
            <a:off x="0" y="50800"/>
            <a:ext cx="1181100" cy="4286250"/>
          </a:xfrm>
          <a:prstGeom prst="rect">
            <a:avLst/>
          </a:prstGeom>
          <a:noFill/>
        </p:spPr>
      </p:pic>
      <p:sp>
        <p:nvSpPr>
          <p:cNvPr id="307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endParaRPr lang="ru-RU"/>
          </a:p>
        </p:txBody>
      </p:sp>
      <p:pic>
        <p:nvPicPr>
          <p:cNvPr id="3077" name="Picture 5" descr="minispir"/>
          <p:cNvPicPr>
            <a:picLocks noChangeAspect="1" noChangeArrowheads="1"/>
          </p:cNvPicPr>
          <p:nvPr/>
        </p:nvPicPr>
        <p:blipFill>
          <a:blip r:embed="rId3"/>
          <a:srcRect t="39999"/>
          <a:stretch>
            <a:fillRect/>
          </a:stretch>
        </p:blipFill>
        <p:spPr bwMode="ltGray">
          <a:xfrm>
            <a:off x="0" y="4222750"/>
            <a:ext cx="1181100" cy="2571750"/>
          </a:xfrm>
          <a:prstGeom prst="rect">
            <a:avLst/>
          </a:prstGeom>
          <a:noFill/>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r>
              <a:rPr lang="ru-RU"/>
              <a:t>Щелчок правит образец заголовка</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ru-RU"/>
              <a:t>Щелчок правит образец подзаголовка</a:t>
            </a:r>
          </a:p>
        </p:txBody>
      </p:sp>
      <p:sp>
        <p:nvSpPr>
          <p:cNvPr id="3080" name="Rectangle 8"/>
          <p:cNvSpPr>
            <a:spLocks noGrp="1" noChangeArrowheads="1"/>
          </p:cNvSpPr>
          <p:nvPr>
            <p:ph type="dt" sz="half" idx="2"/>
          </p:nvPr>
        </p:nvSpPr>
        <p:spPr>
          <a:xfrm>
            <a:off x="1117600" y="6115050"/>
            <a:ext cx="1930400" cy="514350"/>
          </a:xfrm>
        </p:spPr>
        <p:txBody>
          <a:bodyPr/>
          <a:lstStyle>
            <a:lvl1pPr>
              <a:defRPr>
                <a:solidFill>
                  <a:srgbClr val="CC9864"/>
                </a:solidFill>
              </a:defRPr>
            </a:lvl1pPr>
          </a:lstStyle>
          <a:p>
            <a:endParaRPr lang="ru-RU"/>
          </a:p>
        </p:txBody>
      </p:sp>
      <p:sp>
        <p:nvSpPr>
          <p:cNvPr id="3081" name="Rectangle 9"/>
          <p:cNvSpPr>
            <a:spLocks noGrp="1" noChangeArrowheads="1"/>
          </p:cNvSpPr>
          <p:nvPr>
            <p:ph type="ftr" sz="quarter" idx="3"/>
          </p:nvPr>
        </p:nvSpPr>
        <p:spPr>
          <a:xfrm>
            <a:off x="3556000" y="6115050"/>
            <a:ext cx="2844800" cy="514350"/>
          </a:xfrm>
        </p:spPr>
        <p:txBody>
          <a:bodyPr/>
          <a:lstStyle>
            <a:lvl1pPr>
              <a:defRPr>
                <a:solidFill>
                  <a:srgbClr val="CC9864"/>
                </a:solidFill>
              </a:defRPr>
            </a:lvl1pPr>
          </a:lstStyle>
          <a:p>
            <a:endParaRPr lang="ru-RU"/>
          </a:p>
        </p:txBody>
      </p:sp>
      <p:sp>
        <p:nvSpPr>
          <p:cNvPr id="3082" name="Rectangle 10"/>
          <p:cNvSpPr>
            <a:spLocks noGrp="1" noChangeArrowheads="1"/>
          </p:cNvSpPr>
          <p:nvPr>
            <p:ph type="sldNum" sz="quarter" idx="4"/>
          </p:nvPr>
        </p:nvSpPr>
        <p:spPr>
          <a:xfrm>
            <a:off x="7010400" y="6115050"/>
            <a:ext cx="1828800" cy="514350"/>
          </a:xfrm>
        </p:spPr>
        <p:txBody>
          <a:bodyPr/>
          <a:lstStyle>
            <a:lvl1pPr>
              <a:defRPr>
                <a:solidFill>
                  <a:srgbClr val="CC9864"/>
                </a:solidFill>
              </a:defRPr>
            </a:lvl1pPr>
          </a:lstStyle>
          <a:p>
            <a:fld id="{2567C423-8CB7-47AF-8521-0F549B2E7F9C}" type="slidenum">
              <a:rPr lang="ru-RU"/>
              <a:pPr/>
              <a:t>‹#›</a:t>
            </a:fld>
            <a:endParaRPr lang="ru-RU"/>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5BDE418-3B55-4F5F-91CE-27B3B4A3C33B}" type="slidenum">
              <a:rPr lang="ru-RU"/>
              <a:pPr/>
              <a:t>‹#›</a:t>
            </a:fld>
            <a:endParaRPr lang="ru-RU"/>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96100" y="40005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40005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E6E1C1C-5B6D-4493-A3EA-70586E94E151}" type="slidenum">
              <a:rPr lang="ru-RU"/>
              <a:pPr/>
              <a:t>‹#›</a:t>
            </a:fld>
            <a:endParaRPr lang="ru-RU"/>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C41CA92-7BC7-4450-BCFF-6E10A85847C7}" type="slidenum">
              <a:rPr lang="ru-RU"/>
              <a:pPr/>
              <a:t>‹#›</a:t>
            </a:fld>
            <a:endParaRPr lang="ru-RU"/>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012E481-314F-4F52-A39F-40992BE03CEB}" type="slidenum">
              <a:rPr lang="ru-RU"/>
              <a:pPr/>
              <a:t>‹#›</a:t>
            </a:fld>
            <a:endParaRPr lang="ru-RU"/>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22DED60-BF6C-4B79-8FEC-D9CCD91CF027}" type="slidenum">
              <a:rPr lang="ru-RU"/>
              <a:pPr/>
              <a:t>‹#›</a:t>
            </a:fld>
            <a:endParaRPr lang="ru-RU"/>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C5EB83C-B231-43DD-814D-157539FD5B83}" type="slidenum">
              <a:rPr lang="ru-RU"/>
              <a:pPr/>
              <a:t>‹#›</a:t>
            </a:fld>
            <a:endParaRPr lang="ru-RU"/>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C0B971B-99CE-49E3-8AD7-7A7BF72C0C9C}" type="slidenum">
              <a:rPr lang="ru-RU"/>
              <a:pPr/>
              <a:t>‹#›</a:t>
            </a:fld>
            <a:endParaRPr lang="ru-RU"/>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BB6FB42-8CB7-4960-855B-F935B0620999}" type="slidenum">
              <a:rPr lang="ru-RU"/>
              <a:pPr/>
              <a:t>‹#›</a:t>
            </a:fld>
            <a:endParaRPr lang="ru-RU"/>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AE9412-952B-4B0C-B174-E774BC4C44D8}" type="slidenum">
              <a:rPr lang="ru-RU"/>
              <a:pPr/>
              <a:t>‹#›</a:t>
            </a:fld>
            <a:endParaRPr lang="ru-RU"/>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2AC52EC-8B91-4030-9895-3FF5832C77D5}" type="slidenum">
              <a:rPr lang="ru-RU"/>
              <a:pPr/>
              <a:t>‹#›</a:t>
            </a:fld>
            <a:endParaRPr lang="ru-RU"/>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50800"/>
            <a:ext cx="8926513" cy="6743700"/>
            <a:chOff x="0" y="42"/>
            <a:chExt cx="4217" cy="5664"/>
          </a:xfrm>
        </p:grpSpPr>
        <p:grpSp>
          <p:nvGrpSpPr>
            <p:cNvPr id="2051" name="Group 3"/>
            <p:cNvGrpSpPr>
              <a:grpSpLocks/>
            </p:cNvGrpSpPr>
            <p:nvPr/>
          </p:nvGrpSpPr>
          <p:grpSpPr bwMode="auto">
            <a:xfrm>
              <a:off x="0" y="42"/>
              <a:ext cx="4217" cy="5664"/>
              <a:chOff x="0" y="42"/>
              <a:chExt cx="4217" cy="5664"/>
            </a:xfrm>
          </p:grpSpPr>
          <p:sp>
            <p:nvSpPr>
              <p:cNvPr id="2052" name="Rectangle 4"/>
              <p:cNvSpPr>
                <a:spLocks noChangeArrowheads="1"/>
              </p:cNvSpPr>
              <p:nvPr/>
            </p:nvSpPr>
            <p:spPr bwMode="ltGray">
              <a:xfrm>
                <a:off x="250" y="169"/>
                <a:ext cx="3967" cy="5431"/>
              </a:xfrm>
              <a:prstGeom prst="rect">
                <a:avLst/>
              </a:prstGeom>
              <a:solidFill>
                <a:schemeClr val="bg1"/>
              </a:solidFill>
              <a:ln w="9525">
                <a:noFill/>
                <a:miter lim="800000"/>
                <a:headEnd/>
                <a:tailEnd/>
              </a:ln>
            </p:spPr>
            <p:txBody>
              <a:bodyPr wrap="none" anchor="ctr"/>
              <a:lstStyle/>
              <a:p>
                <a:endParaRPr lang="ru-RU"/>
              </a:p>
            </p:txBody>
          </p:sp>
          <p:pic>
            <p:nvPicPr>
              <p:cNvPr id="2053" name="Picture 5" descr="minispir"/>
              <p:cNvPicPr>
                <a:picLocks noChangeAspect="1" noChangeArrowheads="1"/>
              </p:cNvPicPr>
              <p:nvPr/>
            </p:nvPicPr>
            <p:blipFill>
              <a:blip r:embed="rId13"/>
              <a:srcRect/>
              <a:stretch>
                <a:fillRect/>
              </a:stretch>
            </p:blipFill>
            <p:spPr bwMode="ltGray">
              <a:xfrm>
                <a:off x="0" y="42"/>
                <a:ext cx="558" cy="3600"/>
              </a:xfrm>
              <a:prstGeom prst="rect">
                <a:avLst/>
              </a:prstGeom>
              <a:noFill/>
            </p:spPr>
          </p:pic>
          <p:sp>
            <p:nvSpPr>
              <p:cNvPr id="2054" name="Rectangle 6"/>
              <p:cNvSpPr>
                <a:spLocks noChangeArrowheads="1"/>
              </p:cNvSpPr>
              <p:nvPr/>
            </p:nvSpPr>
            <p:spPr bwMode="ltGray">
              <a:xfrm>
                <a:off x="282" y="3468"/>
                <a:ext cx="492" cy="384"/>
              </a:xfrm>
              <a:prstGeom prst="rect">
                <a:avLst/>
              </a:prstGeom>
              <a:solidFill>
                <a:schemeClr val="bg1"/>
              </a:solidFill>
              <a:ln w="9525">
                <a:noFill/>
                <a:miter lim="800000"/>
                <a:headEnd/>
                <a:tailEnd/>
              </a:ln>
            </p:spPr>
            <p:txBody>
              <a:bodyPr wrap="none" anchor="ctr"/>
              <a:lstStyle/>
              <a:p>
                <a:endParaRPr lang="ru-RU"/>
              </a:p>
            </p:txBody>
          </p:sp>
          <p:pic>
            <p:nvPicPr>
              <p:cNvPr id="2055" name="Picture 7" descr="minispir"/>
              <p:cNvPicPr>
                <a:picLocks noChangeAspect="1" noChangeArrowheads="1"/>
              </p:cNvPicPr>
              <p:nvPr/>
            </p:nvPicPr>
            <p:blipFill>
              <a:blip r:embed="rId13"/>
              <a:srcRect t="39999"/>
              <a:stretch>
                <a:fillRect/>
              </a:stretch>
            </p:blipFill>
            <p:spPr bwMode="ltGray">
              <a:xfrm>
                <a:off x="0" y="3546"/>
                <a:ext cx="558" cy="2160"/>
              </a:xfrm>
              <a:prstGeom prst="rect">
                <a:avLst/>
              </a:prstGeom>
              <a:noFill/>
            </p:spPr>
          </p:pic>
        </p:grpSp>
        <p:grpSp>
          <p:nvGrpSpPr>
            <p:cNvPr id="2056" name="Group 8"/>
            <p:cNvGrpSpPr>
              <a:grpSpLocks/>
            </p:cNvGrpSpPr>
            <p:nvPr/>
          </p:nvGrpSpPr>
          <p:grpSpPr bwMode="auto">
            <a:xfrm>
              <a:off x="543" y="1296"/>
              <a:ext cx="3658" cy="4032"/>
              <a:chOff x="198" y="1296"/>
              <a:chExt cx="3658" cy="4032"/>
            </a:xfrm>
          </p:grpSpPr>
          <p:sp>
            <p:nvSpPr>
              <p:cNvPr id="2057" name="Line 9"/>
              <p:cNvSpPr>
                <a:spLocks noChangeShapeType="1"/>
              </p:cNvSpPr>
              <p:nvPr/>
            </p:nvSpPr>
            <p:spPr bwMode="ltGray">
              <a:xfrm>
                <a:off x="198" y="1296"/>
                <a:ext cx="3658" cy="0"/>
              </a:xfrm>
              <a:prstGeom prst="line">
                <a:avLst/>
              </a:prstGeom>
              <a:noFill/>
              <a:ln w="9525">
                <a:solidFill>
                  <a:schemeClr val="bg2"/>
                </a:solidFill>
                <a:round/>
                <a:headEnd/>
                <a:tailEnd/>
              </a:ln>
            </p:spPr>
            <p:txBody>
              <a:bodyPr wrap="none" anchor="ctr"/>
              <a:lstStyle/>
              <a:p>
                <a:endParaRPr lang="ru-RU"/>
              </a:p>
            </p:txBody>
          </p:sp>
          <p:sp>
            <p:nvSpPr>
              <p:cNvPr id="2058" name="Line 10"/>
              <p:cNvSpPr>
                <a:spLocks noChangeShapeType="1"/>
              </p:cNvSpPr>
              <p:nvPr/>
            </p:nvSpPr>
            <p:spPr bwMode="ltGray">
              <a:xfrm>
                <a:off x="198" y="1488"/>
                <a:ext cx="3658" cy="0"/>
              </a:xfrm>
              <a:prstGeom prst="line">
                <a:avLst/>
              </a:prstGeom>
              <a:noFill/>
              <a:ln w="9525">
                <a:solidFill>
                  <a:schemeClr val="bg2"/>
                </a:solidFill>
                <a:round/>
                <a:headEnd/>
                <a:tailEnd/>
              </a:ln>
            </p:spPr>
            <p:txBody>
              <a:bodyPr wrap="none" anchor="ctr"/>
              <a:lstStyle/>
              <a:p>
                <a:endParaRPr lang="ru-RU"/>
              </a:p>
            </p:txBody>
          </p:sp>
          <p:sp>
            <p:nvSpPr>
              <p:cNvPr id="2059" name="Line 11"/>
              <p:cNvSpPr>
                <a:spLocks noChangeShapeType="1"/>
              </p:cNvSpPr>
              <p:nvPr/>
            </p:nvSpPr>
            <p:spPr bwMode="ltGray">
              <a:xfrm>
                <a:off x="198" y="1680"/>
                <a:ext cx="3658" cy="0"/>
              </a:xfrm>
              <a:prstGeom prst="line">
                <a:avLst/>
              </a:prstGeom>
              <a:noFill/>
              <a:ln w="9525">
                <a:solidFill>
                  <a:schemeClr val="bg2"/>
                </a:solidFill>
                <a:round/>
                <a:headEnd/>
                <a:tailEnd/>
              </a:ln>
            </p:spPr>
            <p:txBody>
              <a:bodyPr wrap="none" anchor="ctr"/>
              <a:lstStyle/>
              <a:p>
                <a:endParaRPr lang="ru-RU"/>
              </a:p>
            </p:txBody>
          </p:sp>
          <p:sp>
            <p:nvSpPr>
              <p:cNvPr id="2060" name="Line 12"/>
              <p:cNvSpPr>
                <a:spLocks noChangeShapeType="1"/>
              </p:cNvSpPr>
              <p:nvPr/>
            </p:nvSpPr>
            <p:spPr bwMode="ltGray">
              <a:xfrm>
                <a:off x="198" y="1872"/>
                <a:ext cx="3658" cy="0"/>
              </a:xfrm>
              <a:prstGeom prst="line">
                <a:avLst/>
              </a:prstGeom>
              <a:noFill/>
              <a:ln w="9525">
                <a:solidFill>
                  <a:schemeClr val="bg2"/>
                </a:solidFill>
                <a:round/>
                <a:headEnd/>
                <a:tailEnd/>
              </a:ln>
            </p:spPr>
            <p:txBody>
              <a:bodyPr wrap="none" anchor="ctr"/>
              <a:lstStyle/>
              <a:p>
                <a:endParaRPr lang="ru-RU"/>
              </a:p>
            </p:txBody>
          </p:sp>
          <p:sp>
            <p:nvSpPr>
              <p:cNvPr id="2061" name="Line 13"/>
              <p:cNvSpPr>
                <a:spLocks noChangeShapeType="1"/>
              </p:cNvSpPr>
              <p:nvPr/>
            </p:nvSpPr>
            <p:spPr bwMode="ltGray">
              <a:xfrm>
                <a:off x="198" y="2064"/>
                <a:ext cx="3658" cy="0"/>
              </a:xfrm>
              <a:prstGeom prst="line">
                <a:avLst/>
              </a:prstGeom>
              <a:noFill/>
              <a:ln w="9525">
                <a:solidFill>
                  <a:schemeClr val="bg2"/>
                </a:solidFill>
                <a:round/>
                <a:headEnd/>
                <a:tailEnd/>
              </a:ln>
            </p:spPr>
            <p:txBody>
              <a:bodyPr wrap="none" anchor="ctr"/>
              <a:lstStyle/>
              <a:p>
                <a:endParaRPr lang="ru-RU"/>
              </a:p>
            </p:txBody>
          </p:sp>
          <p:sp>
            <p:nvSpPr>
              <p:cNvPr id="2062" name="Line 14"/>
              <p:cNvSpPr>
                <a:spLocks noChangeShapeType="1"/>
              </p:cNvSpPr>
              <p:nvPr/>
            </p:nvSpPr>
            <p:spPr bwMode="ltGray">
              <a:xfrm>
                <a:off x="198" y="2256"/>
                <a:ext cx="3658" cy="0"/>
              </a:xfrm>
              <a:prstGeom prst="line">
                <a:avLst/>
              </a:prstGeom>
              <a:noFill/>
              <a:ln w="9525">
                <a:solidFill>
                  <a:schemeClr val="bg2"/>
                </a:solidFill>
                <a:round/>
                <a:headEnd/>
                <a:tailEnd/>
              </a:ln>
            </p:spPr>
            <p:txBody>
              <a:bodyPr wrap="none" anchor="ctr"/>
              <a:lstStyle/>
              <a:p>
                <a:endParaRPr lang="ru-RU"/>
              </a:p>
            </p:txBody>
          </p:sp>
          <p:sp>
            <p:nvSpPr>
              <p:cNvPr id="2063" name="Line 15"/>
              <p:cNvSpPr>
                <a:spLocks noChangeShapeType="1"/>
              </p:cNvSpPr>
              <p:nvPr/>
            </p:nvSpPr>
            <p:spPr bwMode="ltGray">
              <a:xfrm>
                <a:off x="198" y="2448"/>
                <a:ext cx="3658" cy="0"/>
              </a:xfrm>
              <a:prstGeom prst="line">
                <a:avLst/>
              </a:prstGeom>
              <a:noFill/>
              <a:ln w="9525">
                <a:solidFill>
                  <a:schemeClr val="bg2"/>
                </a:solidFill>
                <a:round/>
                <a:headEnd/>
                <a:tailEnd/>
              </a:ln>
            </p:spPr>
            <p:txBody>
              <a:bodyPr wrap="none" anchor="ctr"/>
              <a:lstStyle/>
              <a:p>
                <a:endParaRPr lang="ru-RU"/>
              </a:p>
            </p:txBody>
          </p:sp>
          <p:sp>
            <p:nvSpPr>
              <p:cNvPr id="2064" name="Line 16"/>
              <p:cNvSpPr>
                <a:spLocks noChangeShapeType="1"/>
              </p:cNvSpPr>
              <p:nvPr/>
            </p:nvSpPr>
            <p:spPr bwMode="ltGray">
              <a:xfrm>
                <a:off x="198" y="2640"/>
                <a:ext cx="3658" cy="0"/>
              </a:xfrm>
              <a:prstGeom prst="line">
                <a:avLst/>
              </a:prstGeom>
              <a:noFill/>
              <a:ln w="9525">
                <a:solidFill>
                  <a:schemeClr val="bg2"/>
                </a:solidFill>
                <a:round/>
                <a:headEnd/>
                <a:tailEnd/>
              </a:ln>
            </p:spPr>
            <p:txBody>
              <a:bodyPr wrap="none" anchor="ctr"/>
              <a:lstStyle/>
              <a:p>
                <a:endParaRPr lang="ru-RU"/>
              </a:p>
            </p:txBody>
          </p:sp>
          <p:sp>
            <p:nvSpPr>
              <p:cNvPr id="2065" name="Line 17"/>
              <p:cNvSpPr>
                <a:spLocks noChangeShapeType="1"/>
              </p:cNvSpPr>
              <p:nvPr/>
            </p:nvSpPr>
            <p:spPr bwMode="ltGray">
              <a:xfrm>
                <a:off x="198" y="2832"/>
                <a:ext cx="3658" cy="0"/>
              </a:xfrm>
              <a:prstGeom prst="line">
                <a:avLst/>
              </a:prstGeom>
              <a:noFill/>
              <a:ln w="9525">
                <a:solidFill>
                  <a:schemeClr val="bg2"/>
                </a:solidFill>
                <a:round/>
                <a:headEnd/>
                <a:tailEnd/>
              </a:ln>
            </p:spPr>
            <p:txBody>
              <a:bodyPr wrap="none" anchor="ctr"/>
              <a:lstStyle/>
              <a:p>
                <a:endParaRPr lang="ru-RU"/>
              </a:p>
            </p:txBody>
          </p:sp>
          <p:sp>
            <p:nvSpPr>
              <p:cNvPr id="2066" name="Line 18"/>
              <p:cNvSpPr>
                <a:spLocks noChangeShapeType="1"/>
              </p:cNvSpPr>
              <p:nvPr/>
            </p:nvSpPr>
            <p:spPr bwMode="ltGray">
              <a:xfrm>
                <a:off x="198" y="3024"/>
                <a:ext cx="3658" cy="0"/>
              </a:xfrm>
              <a:prstGeom prst="line">
                <a:avLst/>
              </a:prstGeom>
              <a:noFill/>
              <a:ln w="9525">
                <a:solidFill>
                  <a:schemeClr val="bg2"/>
                </a:solidFill>
                <a:round/>
                <a:headEnd/>
                <a:tailEnd/>
              </a:ln>
            </p:spPr>
            <p:txBody>
              <a:bodyPr wrap="none" anchor="ctr"/>
              <a:lstStyle/>
              <a:p>
                <a:endParaRPr lang="ru-RU"/>
              </a:p>
            </p:txBody>
          </p:sp>
          <p:sp>
            <p:nvSpPr>
              <p:cNvPr id="2067" name="Line 19"/>
              <p:cNvSpPr>
                <a:spLocks noChangeShapeType="1"/>
              </p:cNvSpPr>
              <p:nvPr/>
            </p:nvSpPr>
            <p:spPr bwMode="ltGray">
              <a:xfrm>
                <a:off x="198" y="3216"/>
                <a:ext cx="3658" cy="0"/>
              </a:xfrm>
              <a:prstGeom prst="line">
                <a:avLst/>
              </a:prstGeom>
              <a:noFill/>
              <a:ln w="9525">
                <a:solidFill>
                  <a:schemeClr val="bg2"/>
                </a:solidFill>
                <a:round/>
                <a:headEnd/>
                <a:tailEnd/>
              </a:ln>
            </p:spPr>
            <p:txBody>
              <a:bodyPr wrap="none" anchor="ctr"/>
              <a:lstStyle/>
              <a:p>
                <a:endParaRPr lang="ru-RU"/>
              </a:p>
            </p:txBody>
          </p:sp>
          <p:sp>
            <p:nvSpPr>
              <p:cNvPr id="2068" name="Line 20"/>
              <p:cNvSpPr>
                <a:spLocks noChangeShapeType="1"/>
              </p:cNvSpPr>
              <p:nvPr/>
            </p:nvSpPr>
            <p:spPr bwMode="ltGray">
              <a:xfrm>
                <a:off x="198" y="3408"/>
                <a:ext cx="3658" cy="0"/>
              </a:xfrm>
              <a:prstGeom prst="line">
                <a:avLst/>
              </a:prstGeom>
              <a:noFill/>
              <a:ln w="9525">
                <a:solidFill>
                  <a:schemeClr val="bg2"/>
                </a:solidFill>
                <a:round/>
                <a:headEnd/>
                <a:tailEnd/>
              </a:ln>
            </p:spPr>
            <p:txBody>
              <a:bodyPr wrap="none" anchor="ctr"/>
              <a:lstStyle/>
              <a:p>
                <a:endParaRPr lang="ru-RU"/>
              </a:p>
            </p:txBody>
          </p:sp>
          <p:sp>
            <p:nvSpPr>
              <p:cNvPr id="2069" name="Line 21"/>
              <p:cNvSpPr>
                <a:spLocks noChangeShapeType="1"/>
              </p:cNvSpPr>
              <p:nvPr/>
            </p:nvSpPr>
            <p:spPr bwMode="ltGray">
              <a:xfrm>
                <a:off x="198" y="3600"/>
                <a:ext cx="3658" cy="0"/>
              </a:xfrm>
              <a:prstGeom prst="line">
                <a:avLst/>
              </a:prstGeom>
              <a:noFill/>
              <a:ln w="9525">
                <a:solidFill>
                  <a:schemeClr val="bg2"/>
                </a:solidFill>
                <a:round/>
                <a:headEnd/>
                <a:tailEnd/>
              </a:ln>
            </p:spPr>
            <p:txBody>
              <a:bodyPr wrap="none" anchor="ctr"/>
              <a:lstStyle/>
              <a:p>
                <a:endParaRPr lang="ru-RU"/>
              </a:p>
            </p:txBody>
          </p:sp>
          <p:sp>
            <p:nvSpPr>
              <p:cNvPr id="2070" name="Line 22"/>
              <p:cNvSpPr>
                <a:spLocks noChangeShapeType="1"/>
              </p:cNvSpPr>
              <p:nvPr/>
            </p:nvSpPr>
            <p:spPr bwMode="ltGray">
              <a:xfrm>
                <a:off x="198" y="3792"/>
                <a:ext cx="3658" cy="0"/>
              </a:xfrm>
              <a:prstGeom prst="line">
                <a:avLst/>
              </a:prstGeom>
              <a:noFill/>
              <a:ln w="9525">
                <a:solidFill>
                  <a:schemeClr val="bg2"/>
                </a:solidFill>
                <a:round/>
                <a:headEnd/>
                <a:tailEnd/>
              </a:ln>
            </p:spPr>
            <p:txBody>
              <a:bodyPr wrap="none" anchor="ctr"/>
              <a:lstStyle/>
              <a:p>
                <a:endParaRPr lang="ru-RU"/>
              </a:p>
            </p:txBody>
          </p:sp>
          <p:sp>
            <p:nvSpPr>
              <p:cNvPr id="2071" name="Line 23"/>
              <p:cNvSpPr>
                <a:spLocks noChangeShapeType="1"/>
              </p:cNvSpPr>
              <p:nvPr/>
            </p:nvSpPr>
            <p:spPr bwMode="ltGray">
              <a:xfrm>
                <a:off x="198" y="3984"/>
                <a:ext cx="3658" cy="0"/>
              </a:xfrm>
              <a:prstGeom prst="line">
                <a:avLst/>
              </a:prstGeom>
              <a:noFill/>
              <a:ln w="9525">
                <a:solidFill>
                  <a:schemeClr val="bg2"/>
                </a:solidFill>
                <a:round/>
                <a:headEnd/>
                <a:tailEnd/>
              </a:ln>
            </p:spPr>
            <p:txBody>
              <a:bodyPr wrap="none" anchor="ctr"/>
              <a:lstStyle/>
              <a:p>
                <a:endParaRPr lang="ru-RU"/>
              </a:p>
            </p:txBody>
          </p:sp>
          <p:sp>
            <p:nvSpPr>
              <p:cNvPr id="2072" name="Line 24"/>
              <p:cNvSpPr>
                <a:spLocks noChangeShapeType="1"/>
              </p:cNvSpPr>
              <p:nvPr/>
            </p:nvSpPr>
            <p:spPr bwMode="ltGray">
              <a:xfrm>
                <a:off x="198" y="4176"/>
                <a:ext cx="3658" cy="0"/>
              </a:xfrm>
              <a:prstGeom prst="line">
                <a:avLst/>
              </a:prstGeom>
              <a:noFill/>
              <a:ln w="9525">
                <a:solidFill>
                  <a:schemeClr val="bg2"/>
                </a:solidFill>
                <a:round/>
                <a:headEnd/>
                <a:tailEnd/>
              </a:ln>
            </p:spPr>
            <p:txBody>
              <a:bodyPr wrap="none" anchor="ctr"/>
              <a:lstStyle/>
              <a:p>
                <a:endParaRPr lang="ru-RU"/>
              </a:p>
            </p:txBody>
          </p:sp>
          <p:sp>
            <p:nvSpPr>
              <p:cNvPr id="2073" name="Line 25"/>
              <p:cNvSpPr>
                <a:spLocks noChangeShapeType="1"/>
              </p:cNvSpPr>
              <p:nvPr/>
            </p:nvSpPr>
            <p:spPr bwMode="ltGray">
              <a:xfrm>
                <a:off x="198" y="4368"/>
                <a:ext cx="3658" cy="0"/>
              </a:xfrm>
              <a:prstGeom prst="line">
                <a:avLst/>
              </a:prstGeom>
              <a:noFill/>
              <a:ln w="9525">
                <a:solidFill>
                  <a:schemeClr val="bg2"/>
                </a:solidFill>
                <a:round/>
                <a:headEnd/>
                <a:tailEnd/>
              </a:ln>
            </p:spPr>
            <p:txBody>
              <a:bodyPr wrap="none" anchor="ctr"/>
              <a:lstStyle/>
              <a:p>
                <a:endParaRPr lang="ru-RU"/>
              </a:p>
            </p:txBody>
          </p:sp>
          <p:sp>
            <p:nvSpPr>
              <p:cNvPr id="2074" name="Line 26"/>
              <p:cNvSpPr>
                <a:spLocks noChangeShapeType="1"/>
              </p:cNvSpPr>
              <p:nvPr/>
            </p:nvSpPr>
            <p:spPr bwMode="ltGray">
              <a:xfrm>
                <a:off x="198" y="4560"/>
                <a:ext cx="3658" cy="0"/>
              </a:xfrm>
              <a:prstGeom prst="line">
                <a:avLst/>
              </a:prstGeom>
              <a:noFill/>
              <a:ln w="9525">
                <a:solidFill>
                  <a:schemeClr val="bg2"/>
                </a:solidFill>
                <a:round/>
                <a:headEnd/>
                <a:tailEnd/>
              </a:ln>
            </p:spPr>
            <p:txBody>
              <a:bodyPr wrap="none" anchor="ctr"/>
              <a:lstStyle/>
              <a:p>
                <a:endParaRPr lang="ru-RU"/>
              </a:p>
            </p:txBody>
          </p:sp>
          <p:sp>
            <p:nvSpPr>
              <p:cNvPr id="2075" name="Line 27"/>
              <p:cNvSpPr>
                <a:spLocks noChangeShapeType="1"/>
              </p:cNvSpPr>
              <p:nvPr/>
            </p:nvSpPr>
            <p:spPr bwMode="ltGray">
              <a:xfrm>
                <a:off x="198" y="4752"/>
                <a:ext cx="3658" cy="0"/>
              </a:xfrm>
              <a:prstGeom prst="line">
                <a:avLst/>
              </a:prstGeom>
              <a:noFill/>
              <a:ln w="9525">
                <a:solidFill>
                  <a:schemeClr val="bg2"/>
                </a:solidFill>
                <a:round/>
                <a:headEnd/>
                <a:tailEnd/>
              </a:ln>
            </p:spPr>
            <p:txBody>
              <a:bodyPr wrap="none" anchor="ctr"/>
              <a:lstStyle/>
              <a:p>
                <a:endParaRPr lang="ru-RU"/>
              </a:p>
            </p:txBody>
          </p:sp>
          <p:sp>
            <p:nvSpPr>
              <p:cNvPr id="2076" name="Line 28"/>
              <p:cNvSpPr>
                <a:spLocks noChangeShapeType="1"/>
              </p:cNvSpPr>
              <p:nvPr/>
            </p:nvSpPr>
            <p:spPr bwMode="ltGray">
              <a:xfrm>
                <a:off x="198" y="4944"/>
                <a:ext cx="3658" cy="0"/>
              </a:xfrm>
              <a:prstGeom prst="line">
                <a:avLst/>
              </a:prstGeom>
              <a:noFill/>
              <a:ln w="9525">
                <a:solidFill>
                  <a:schemeClr val="bg2"/>
                </a:solidFill>
                <a:round/>
                <a:headEnd/>
                <a:tailEnd/>
              </a:ln>
            </p:spPr>
            <p:txBody>
              <a:bodyPr wrap="none" anchor="ctr"/>
              <a:lstStyle/>
              <a:p>
                <a:endParaRPr lang="ru-RU"/>
              </a:p>
            </p:txBody>
          </p:sp>
          <p:sp>
            <p:nvSpPr>
              <p:cNvPr id="2077" name="Line 29"/>
              <p:cNvSpPr>
                <a:spLocks noChangeShapeType="1"/>
              </p:cNvSpPr>
              <p:nvPr/>
            </p:nvSpPr>
            <p:spPr bwMode="ltGray">
              <a:xfrm>
                <a:off x="198" y="5136"/>
                <a:ext cx="3658" cy="0"/>
              </a:xfrm>
              <a:prstGeom prst="line">
                <a:avLst/>
              </a:prstGeom>
              <a:noFill/>
              <a:ln w="9525">
                <a:solidFill>
                  <a:schemeClr val="bg2"/>
                </a:solidFill>
                <a:round/>
                <a:headEnd/>
                <a:tailEnd/>
              </a:ln>
            </p:spPr>
            <p:txBody>
              <a:bodyPr wrap="none" anchor="ctr"/>
              <a:lstStyle/>
              <a:p>
                <a:endParaRPr lang="ru-RU"/>
              </a:p>
            </p:txBody>
          </p:sp>
          <p:sp>
            <p:nvSpPr>
              <p:cNvPr id="2078" name="Line 30"/>
              <p:cNvSpPr>
                <a:spLocks noChangeShapeType="1"/>
              </p:cNvSpPr>
              <p:nvPr/>
            </p:nvSpPr>
            <p:spPr bwMode="ltGray">
              <a:xfrm>
                <a:off x="198" y="5328"/>
                <a:ext cx="3658" cy="0"/>
              </a:xfrm>
              <a:prstGeom prst="line">
                <a:avLst/>
              </a:prstGeom>
              <a:noFill/>
              <a:ln w="9525">
                <a:solidFill>
                  <a:schemeClr val="bg2"/>
                </a:solidFill>
                <a:round/>
                <a:headEnd/>
                <a:tailEnd/>
              </a:ln>
            </p:spPr>
            <p:txBody>
              <a:bodyPr wrap="none" anchor="ctr"/>
              <a:lstStyle/>
              <a:p>
                <a:endParaRPr lang="ru-RU"/>
              </a:p>
            </p:txBody>
          </p:sp>
        </p:grpSp>
      </p:grpSp>
      <p:sp>
        <p:nvSpPr>
          <p:cNvPr id="2079" name="Rectangle 31"/>
          <p:cNvSpPr>
            <a:spLocks noGrp="1" noChangeArrowheads="1"/>
          </p:cNvSpPr>
          <p:nvPr>
            <p:ph type="title"/>
          </p:nvPr>
        </p:nvSpPr>
        <p:spPr bwMode="auto">
          <a:xfrm>
            <a:off x="1066800" y="4000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Щелчок правит образец заголовка</a:t>
            </a:r>
          </a:p>
        </p:txBody>
      </p:sp>
      <p:sp>
        <p:nvSpPr>
          <p:cNvPr id="2080" name="Rectangle 32"/>
          <p:cNvSpPr>
            <a:spLocks noGrp="1" noChangeArrowheads="1"/>
          </p:cNvSpPr>
          <p:nvPr>
            <p:ph type="body" idx="1"/>
          </p:nvPr>
        </p:nvSpPr>
        <p:spPr bwMode="auto">
          <a:xfrm>
            <a:off x="1066800" y="17716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81" name="Rectangle 33"/>
          <p:cNvSpPr>
            <a:spLocks noGrp="1" noChangeArrowheads="1"/>
          </p:cNvSpPr>
          <p:nvPr>
            <p:ph type="dt" sz="half" idx="2"/>
          </p:nvPr>
        </p:nvSpPr>
        <p:spPr bwMode="auto">
          <a:xfrm>
            <a:off x="10414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400">
                <a:solidFill>
                  <a:schemeClr val="folHlink"/>
                </a:solidFill>
              </a:defRPr>
            </a:lvl1pPr>
          </a:lstStyle>
          <a:p>
            <a:endParaRPr lang="ru-RU"/>
          </a:p>
        </p:txBody>
      </p:sp>
      <p:sp>
        <p:nvSpPr>
          <p:cNvPr id="2082" name="Rectangle 34"/>
          <p:cNvSpPr>
            <a:spLocks noGrp="1" noChangeArrowheads="1"/>
          </p:cNvSpPr>
          <p:nvPr>
            <p:ph type="ftr" sz="quarter" idx="3"/>
          </p:nvPr>
        </p:nvSpPr>
        <p:spPr bwMode="auto">
          <a:xfrm>
            <a:off x="3505200" y="6157913"/>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folHlink"/>
                </a:solidFill>
              </a:defRPr>
            </a:lvl1pPr>
          </a:lstStyle>
          <a:p>
            <a:endParaRPr lang="ru-RU"/>
          </a:p>
        </p:txBody>
      </p:sp>
      <p:sp>
        <p:nvSpPr>
          <p:cNvPr id="2083" name="Rectangle 35"/>
          <p:cNvSpPr>
            <a:spLocks noGrp="1" noChangeArrowheads="1"/>
          </p:cNvSpPr>
          <p:nvPr>
            <p:ph type="sldNum" sz="quarter" idx="4"/>
          </p:nvPr>
        </p:nvSpPr>
        <p:spPr bwMode="auto">
          <a:xfrm>
            <a:off x="69342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folHlink"/>
                </a:solidFill>
              </a:defRPr>
            </a:lvl1pPr>
          </a:lstStyle>
          <a:p>
            <a:fld id="{B4510292-7469-4ADE-B477-8E299F7D9850}"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zoom/>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sz="3200" dirty="0"/>
              <a:t>Мұғалім: Шешхан Сетер</a:t>
            </a:r>
            <a:br>
              <a:rPr lang="kk-KZ" sz="3200" dirty="0"/>
            </a:br>
            <a:r>
              <a:rPr lang="kk-KZ" sz="3200" dirty="0"/>
              <a:t>пән: Қазақстан тарихы</a:t>
            </a:r>
            <a:br>
              <a:rPr lang="kk-KZ" sz="3200" dirty="0"/>
            </a:br>
            <a:r>
              <a:rPr lang="kk-KZ" sz="3200" dirty="0"/>
              <a:t>сынып: 5 “А”</a:t>
            </a:r>
            <a:br>
              <a:rPr lang="kk-KZ" sz="3200" dirty="0"/>
            </a:br>
            <a:r>
              <a:rPr lang="kk-KZ" sz="3200" dirty="0"/>
              <a:t>өткізілген күні: 11.0</a:t>
            </a:r>
            <a:r>
              <a:rPr lang="en-US" sz="3200" dirty="0"/>
              <a:t>3</a:t>
            </a:r>
            <a:r>
              <a:rPr lang="kk-KZ" sz="3200" dirty="0"/>
              <a:t>.2021</a:t>
            </a:r>
            <a:br>
              <a:rPr lang="kk-KZ" sz="3200" dirty="0"/>
            </a:br>
            <a:r>
              <a:rPr lang="kk-KZ" sz="3200" dirty="0"/>
              <a:t>мектеп: “Капитоновка ОМ” КММ</a:t>
            </a:r>
            <a:endParaRPr lang="ru-RU" sz="3200" dirty="0"/>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2976" y="500042"/>
            <a:ext cx="7500990" cy="6215106"/>
          </a:xfrm>
        </p:spPr>
        <p:txBody>
          <a:bodyPr/>
          <a:lstStyle/>
          <a:p>
            <a:pPr algn="just"/>
            <a:r>
              <a:rPr lang="kk-KZ" sz="2400" dirty="0"/>
              <a:t>	Шаш-Илак аймақтарында қаңлылардың металл өндірісінің ірі орталықтары болған. Мұнда темір, алтын мен күміс өндіріліп, түрлі бұйымдар жасалған. Ерлер мен әйелдердің баскиімі алтынмен безендірілген. Қытай деректерінде қаңлы патшайымының баскиімі алтынмен әшекейленгені айтылады. </a:t>
            </a:r>
          </a:p>
          <a:p>
            <a:pPr algn="just"/>
            <a:r>
              <a:rPr lang="kk-KZ" sz="2400" dirty="0"/>
              <a:t>	Ежелгі үйсіндердің шаруашылығында да темір, мыс пен асыл металдарды қазып алу, қорыту және өндіру кең таралды.</a:t>
            </a:r>
          </a:p>
          <a:p>
            <a:pPr algn="just"/>
            <a:r>
              <a:rPr lang="kk-KZ" sz="2400" dirty="0"/>
              <a:t>	Қаңлы қалалары мен қоныстарында қолөнер кеңінен дамыды.  Археологтар қоныстарды зерттеген  кезде қыш ыдыстарды көп кездестірді. Ыдыстар ерекше көркемдік талғаммен істелген. Мысалы, құмыра қақпағының тұтқасы көбінесе жануар мүсіні түрінде жасалған. Қаңлы тайпаларының қыш ыдыстарында қойдың бейнесі кең таралған...</a:t>
            </a:r>
            <a:endParaRPr lang="ru-RU" sz="2400"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0"/>
            <a:ext cx="7721600" cy="1143000"/>
          </a:xfrm>
        </p:spPr>
        <p:txBody>
          <a:bodyPr/>
          <a:lstStyle/>
          <a:p>
            <a:r>
              <a:rPr lang="kk-KZ" dirty="0"/>
              <a:t>Жазу дәстүрі</a:t>
            </a:r>
            <a:endParaRPr lang="ru-RU" dirty="0"/>
          </a:p>
        </p:txBody>
      </p:sp>
      <p:sp>
        <p:nvSpPr>
          <p:cNvPr id="3" name="Подзаголовок 2"/>
          <p:cNvSpPr>
            <a:spLocks noGrp="1"/>
          </p:cNvSpPr>
          <p:nvPr>
            <p:ph type="subTitle" idx="1"/>
          </p:nvPr>
        </p:nvSpPr>
        <p:spPr>
          <a:xfrm>
            <a:off x="1214414" y="1428736"/>
            <a:ext cx="7429552" cy="3943362"/>
          </a:xfrm>
        </p:spPr>
        <p:txBody>
          <a:bodyPr/>
          <a:lstStyle/>
          <a:p>
            <a:pPr algn="just"/>
            <a:r>
              <a:rPr lang="kk-KZ" sz="2400" dirty="0"/>
              <a:t>	Зерттеуші Абель Ремюза ХІХ ғасырдың 20-жылдарында Ертістегі үңгір ішіндегі және Зырян кеніші маңындағы жазбаларға зерттеу жүргізіп, оның үйсін тайпаларына жататынын болжады. Қаңлы тайпаларында да </a:t>
            </a:r>
            <a:r>
              <a:rPr lang="kk-KZ" sz="2400" dirty="0">
                <a:solidFill>
                  <a:srgbClr val="FF0000"/>
                </a:solidFill>
              </a:rPr>
              <a:t>жазу дәстүрі </a:t>
            </a:r>
            <a:r>
              <a:rPr lang="kk-KZ" sz="2400" dirty="0"/>
              <a:t>болған. Қытай елшісі Сыма Цянь: “Патша ордасында оның заңдары мен жарлықтары ілулі тұрады екен”, деп жазған. 2006 жылы Оңтүстік Қазақстандағы Күлтөбе қалашығындағы қазба жұмыстары нәтижесінде археологтар қаңлы жазуы бар қыш тақтайшаларын тапты. Сөйтіп, қаңлыларда өздерінің жазуы болғаны туралы қытай мәліметтері археологиялық дәлелін тапты.</a:t>
            </a:r>
            <a:endParaRPr lang="ru-RU" sz="2400"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142976" y="1071546"/>
          <a:ext cx="7715273" cy="5226838"/>
        </p:xfrm>
        <a:graphic>
          <a:graphicData uri="http://schemas.openxmlformats.org/drawingml/2006/table">
            <a:tbl>
              <a:tblPr/>
              <a:tblGrid>
                <a:gridCol w="504931"/>
                <a:gridCol w="5215993"/>
                <a:gridCol w="1009858"/>
                <a:gridCol w="984491"/>
              </a:tblGrid>
              <a:tr h="599974">
                <a:tc>
                  <a:txBody>
                    <a:bodyPr/>
                    <a:lstStyle/>
                    <a:p>
                      <a:pPr algn="l">
                        <a:lnSpc>
                          <a:spcPct val="115000"/>
                        </a:lnSpc>
                        <a:spcAft>
                          <a:spcPts val="835"/>
                        </a:spcAft>
                      </a:pPr>
                      <a:r>
                        <a:rPr lang="ru-RU" sz="2400" b="1" dirty="0">
                          <a:solidFill>
                            <a:srgbClr val="333333"/>
                          </a:solidFill>
                          <a:latin typeface="Helvetica"/>
                          <a:ea typeface="Times New Roman"/>
                          <a:cs typeface="Times New Roman"/>
                        </a:rPr>
                        <a:t>№</a:t>
                      </a:r>
                      <a:endParaRPr lang="ru-RU" sz="2400" b="1" dirty="0">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1800" b="1" dirty="0">
                          <a:solidFill>
                            <a:srgbClr val="333333"/>
                          </a:solidFill>
                          <a:latin typeface="Times New Roman"/>
                          <a:ea typeface="Times New Roman"/>
                          <a:cs typeface="Times New Roman"/>
                        </a:rPr>
                        <a:t>Сұрақтар</a:t>
                      </a:r>
                      <a:endParaRPr lang="ru-RU" sz="1800" b="1" dirty="0">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1800" b="1">
                          <a:solidFill>
                            <a:srgbClr val="333333"/>
                          </a:solidFill>
                          <a:latin typeface="Times New Roman"/>
                          <a:ea typeface="Times New Roman"/>
                          <a:cs typeface="Times New Roman"/>
                        </a:rPr>
                        <a:t>Ақиқат</a:t>
                      </a:r>
                      <a:endParaRPr lang="ru-RU" sz="18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1800" b="1" dirty="0">
                          <a:solidFill>
                            <a:srgbClr val="333333"/>
                          </a:solidFill>
                          <a:latin typeface="Times New Roman"/>
                          <a:ea typeface="Times New Roman"/>
                          <a:cs typeface="Times New Roman"/>
                        </a:rPr>
                        <a:t>Жалған</a:t>
                      </a:r>
                      <a:endParaRPr lang="ru-RU" sz="1800" b="1" dirty="0">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74">
                <a:tc>
                  <a:txBody>
                    <a:bodyPr/>
                    <a:lstStyle/>
                    <a:p>
                      <a:pPr algn="l">
                        <a:lnSpc>
                          <a:spcPct val="115000"/>
                        </a:lnSpc>
                        <a:spcAft>
                          <a:spcPts val="835"/>
                        </a:spcAft>
                      </a:pPr>
                      <a:r>
                        <a:rPr lang="kk-KZ" sz="2400" b="1">
                          <a:solidFill>
                            <a:srgbClr val="333333"/>
                          </a:solidFill>
                          <a:latin typeface="Times New Roman"/>
                          <a:ea typeface="Times New Roman"/>
                          <a:cs typeface="Times New Roman"/>
                        </a:rPr>
                        <a:t>1</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2400" b="1" dirty="0">
                          <a:solidFill>
                            <a:srgbClr val="333333"/>
                          </a:solidFill>
                          <a:latin typeface="Times New Roman"/>
                          <a:ea typeface="Times New Roman"/>
                          <a:cs typeface="Times New Roman"/>
                        </a:rPr>
                        <a:t>Алматыға жақын жердегі Қарғалы қойнауынан үйсін ескерткіші табылды</a:t>
                      </a:r>
                      <a:endParaRPr lang="ru-RU" sz="2400" b="1" dirty="0">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2400" b="1">
                        <a:latin typeface="Calibri"/>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2400" b="1">
                        <a:latin typeface="Calibri"/>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74">
                <a:tc>
                  <a:txBody>
                    <a:bodyPr/>
                    <a:lstStyle/>
                    <a:p>
                      <a:pPr algn="l">
                        <a:lnSpc>
                          <a:spcPct val="115000"/>
                        </a:lnSpc>
                        <a:spcAft>
                          <a:spcPts val="835"/>
                        </a:spcAft>
                      </a:pPr>
                      <a:r>
                        <a:rPr lang="kk-KZ" sz="2400" b="1">
                          <a:solidFill>
                            <a:srgbClr val="333333"/>
                          </a:solidFill>
                          <a:latin typeface="Times New Roman"/>
                          <a:ea typeface="Times New Roman"/>
                          <a:cs typeface="Times New Roman"/>
                        </a:rPr>
                        <a:t>2</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2400" b="1" dirty="0">
                          <a:solidFill>
                            <a:srgbClr val="333333"/>
                          </a:solidFill>
                          <a:latin typeface="Times New Roman"/>
                          <a:ea typeface="Times New Roman"/>
                          <a:cs typeface="Times New Roman"/>
                        </a:rPr>
                        <a:t>Шаш-Илақ аймағында қаңлылардың металл өндірісінің ірі орталығы болды</a:t>
                      </a:r>
                      <a:endParaRPr lang="ru-RU" sz="2400" b="1" dirty="0">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2400" b="1" dirty="0">
                        <a:latin typeface="Calibri"/>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2400" b="1">
                        <a:latin typeface="Calibri"/>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74">
                <a:tc>
                  <a:txBody>
                    <a:bodyPr/>
                    <a:lstStyle/>
                    <a:p>
                      <a:pPr algn="l">
                        <a:lnSpc>
                          <a:spcPct val="115000"/>
                        </a:lnSpc>
                        <a:spcAft>
                          <a:spcPts val="835"/>
                        </a:spcAft>
                      </a:pPr>
                      <a:r>
                        <a:rPr lang="kk-KZ" sz="2400" b="1">
                          <a:solidFill>
                            <a:srgbClr val="333333"/>
                          </a:solidFill>
                          <a:latin typeface="Times New Roman"/>
                          <a:ea typeface="Times New Roman"/>
                          <a:cs typeface="Times New Roman"/>
                        </a:rPr>
                        <a:t>3</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2400" b="1">
                          <a:solidFill>
                            <a:srgbClr val="333333"/>
                          </a:solidFill>
                          <a:latin typeface="Times New Roman"/>
                          <a:ea typeface="Times New Roman"/>
                          <a:cs typeface="Times New Roman"/>
                        </a:rPr>
                        <a:t>Алтынтөбе қорымынан Алтын тәті табылды</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2400" b="1" dirty="0">
                        <a:latin typeface="Calibri"/>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2400" b="1">
                        <a:latin typeface="Calibri"/>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961">
                <a:tc>
                  <a:txBody>
                    <a:bodyPr/>
                    <a:lstStyle/>
                    <a:p>
                      <a:pPr algn="l">
                        <a:lnSpc>
                          <a:spcPct val="115000"/>
                        </a:lnSpc>
                        <a:spcAft>
                          <a:spcPts val="835"/>
                        </a:spcAft>
                      </a:pPr>
                      <a:r>
                        <a:rPr lang="kk-KZ" sz="2400" b="1">
                          <a:solidFill>
                            <a:srgbClr val="333333"/>
                          </a:solidFill>
                          <a:latin typeface="Times New Roman"/>
                          <a:ea typeface="Times New Roman"/>
                          <a:cs typeface="Times New Roman"/>
                        </a:rPr>
                        <a:t>4</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2400" b="1">
                          <a:solidFill>
                            <a:srgbClr val="333333"/>
                          </a:solidFill>
                          <a:latin typeface="Times New Roman"/>
                          <a:ea typeface="Times New Roman"/>
                          <a:cs typeface="Times New Roman"/>
                        </a:rPr>
                        <a:t>Қаңлы тайпаларының қыш ыдыстарында қойдың бейнесі кең таралған</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2400" b="1">
                        <a:latin typeface="Calibri"/>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2400" b="1" dirty="0">
                        <a:latin typeface="Calibri"/>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3000364" y="285728"/>
            <a:ext cx="3375091" cy="461665"/>
          </a:xfrm>
          <a:prstGeom prst="rect">
            <a:avLst/>
          </a:prstGeom>
        </p:spPr>
        <p:txBody>
          <a:bodyPr wrap="none">
            <a:spAutoFit/>
          </a:bodyPr>
          <a:lstStyle/>
          <a:p>
            <a:r>
              <a:rPr lang="kk-KZ" b="1" dirty="0"/>
              <a:t>«Ақиқат, жалған» әдісі</a:t>
            </a:r>
            <a:endParaRPr lang="ru-RU" dirty="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57554" y="428604"/>
            <a:ext cx="2734339" cy="461665"/>
          </a:xfrm>
          <a:prstGeom prst="rect">
            <a:avLst/>
          </a:prstGeom>
        </p:spPr>
        <p:txBody>
          <a:bodyPr wrap="none">
            <a:spAutoFit/>
          </a:bodyPr>
          <a:lstStyle/>
          <a:p>
            <a:r>
              <a:rPr lang="kk-KZ" b="1" dirty="0"/>
              <a:t>Дұрыс жауаптары</a:t>
            </a:r>
            <a:endParaRPr lang="ru-RU" dirty="0"/>
          </a:p>
        </p:txBody>
      </p:sp>
      <p:graphicFrame>
        <p:nvGraphicFramePr>
          <p:cNvPr id="5" name="Таблица 4"/>
          <p:cNvGraphicFramePr>
            <a:graphicFrameLocks noGrp="1"/>
          </p:cNvGraphicFramePr>
          <p:nvPr/>
        </p:nvGraphicFramePr>
        <p:xfrm>
          <a:off x="1142976" y="1071546"/>
          <a:ext cx="7715273" cy="5226838"/>
        </p:xfrm>
        <a:graphic>
          <a:graphicData uri="http://schemas.openxmlformats.org/drawingml/2006/table">
            <a:tbl>
              <a:tblPr/>
              <a:tblGrid>
                <a:gridCol w="504931"/>
                <a:gridCol w="5215993"/>
                <a:gridCol w="1009858"/>
                <a:gridCol w="984491"/>
              </a:tblGrid>
              <a:tr h="599974">
                <a:tc>
                  <a:txBody>
                    <a:bodyPr/>
                    <a:lstStyle/>
                    <a:p>
                      <a:pPr algn="l">
                        <a:lnSpc>
                          <a:spcPct val="115000"/>
                        </a:lnSpc>
                        <a:spcAft>
                          <a:spcPts val="835"/>
                        </a:spcAft>
                      </a:pPr>
                      <a:r>
                        <a:rPr lang="ru-RU" sz="2400" b="1" dirty="0">
                          <a:solidFill>
                            <a:srgbClr val="333333"/>
                          </a:solidFill>
                          <a:latin typeface="Helvetica"/>
                          <a:ea typeface="Times New Roman"/>
                          <a:cs typeface="Times New Roman"/>
                        </a:rPr>
                        <a:t>№</a:t>
                      </a:r>
                      <a:endParaRPr lang="ru-RU" sz="2400" b="1" dirty="0">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1800" b="1" dirty="0">
                          <a:solidFill>
                            <a:srgbClr val="333333"/>
                          </a:solidFill>
                          <a:latin typeface="Times New Roman"/>
                          <a:ea typeface="Times New Roman"/>
                          <a:cs typeface="Times New Roman"/>
                        </a:rPr>
                        <a:t>Сұрақтар</a:t>
                      </a:r>
                      <a:endParaRPr lang="ru-RU" sz="1800" b="1" dirty="0">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1800" b="1">
                          <a:solidFill>
                            <a:srgbClr val="333333"/>
                          </a:solidFill>
                          <a:latin typeface="Times New Roman"/>
                          <a:ea typeface="Times New Roman"/>
                          <a:cs typeface="Times New Roman"/>
                        </a:rPr>
                        <a:t>Ақиқат</a:t>
                      </a:r>
                      <a:endParaRPr lang="ru-RU" sz="18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1800" b="1" dirty="0">
                          <a:solidFill>
                            <a:srgbClr val="333333"/>
                          </a:solidFill>
                          <a:latin typeface="Times New Roman"/>
                          <a:ea typeface="Times New Roman"/>
                          <a:cs typeface="Times New Roman"/>
                        </a:rPr>
                        <a:t>Жалған</a:t>
                      </a:r>
                      <a:endParaRPr lang="ru-RU" sz="1800" b="1" dirty="0">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74">
                <a:tc>
                  <a:txBody>
                    <a:bodyPr/>
                    <a:lstStyle/>
                    <a:p>
                      <a:pPr algn="l">
                        <a:lnSpc>
                          <a:spcPct val="115000"/>
                        </a:lnSpc>
                        <a:spcAft>
                          <a:spcPts val="835"/>
                        </a:spcAft>
                      </a:pPr>
                      <a:r>
                        <a:rPr lang="kk-KZ" sz="2400" b="1">
                          <a:solidFill>
                            <a:srgbClr val="333333"/>
                          </a:solidFill>
                          <a:latin typeface="Times New Roman"/>
                          <a:ea typeface="Times New Roman"/>
                          <a:cs typeface="Times New Roman"/>
                        </a:rPr>
                        <a:t>1</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2400" b="1" dirty="0">
                          <a:solidFill>
                            <a:srgbClr val="333333"/>
                          </a:solidFill>
                          <a:latin typeface="Times New Roman"/>
                          <a:ea typeface="Times New Roman"/>
                          <a:cs typeface="Times New Roman"/>
                        </a:rPr>
                        <a:t>Алматыға жақын жердегі Қарғалы қойнауынан үйсін ескерткіші табылды</a:t>
                      </a:r>
                      <a:endParaRPr lang="ru-RU" sz="2400" b="1" dirty="0">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kk-KZ" sz="4000" b="1" dirty="0">
                          <a:solidFill>
                            <a:srgbClr val="FF0000"/>
                          </a:solidFill>
                          <a:latin typeface="+mn-lt"/>
                        </a:rPr>
                        <a:t>+</a:t>
                      </a:r>
                      <a:endParaRPr lang="ru-RU" sz="4000" b="1" dirty="0">
                        <a:solidFill>
                          <a:srgbClr val="FF0000"/>
                        </a:solidFill>
                        <a:latin typeface="+mn-lt"/>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4000" b="1">
                        <a:solidFill>
                          <a:srgbClr val="FF0000"/>
                        </a:solidFill>
                        <a:latin typeface="+mn-lt"/>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74">
                <a:tc>
                  <a:txBody>
                    <a:bodyPr/>
                    <a:lstStyle/>
                    <a:p>
                      <a:pPr algn="l">
                        <a:lnSpc>
                          <a:spcPct val="115000"/>
                        </a:lnSpc>
                        <a:spcAft>
                          <a:spcPts val="835"/>
                        </a:spcAft>
                      </a:pPr>
                      <a:r>
                        <a:rPr lang="kk-KZ" sz="2400" b="1">
                          <a:solidFill>
                            <a:srgbClr val="333333"/>
                          </a:solidFill>
                          <a:latin typeface="Times New Roman"/>
                          <a:ea typeface="Times New Roman"/>
                          <a:cs typeface="Times New Roman"/>
                        </a:rPr>
                        <a:t>2</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2400" b="1" dirty="0">
                          <a:solidFill>
                            <a:srgbClr val="333333"/>
                          </a:solidFill>
                          <a:latin typeface="Times New Roman"/>
                          <a:ea typeface="Times New Roman"/>
                          <a:cs typeface="Times New Roman"/>
                        </a:rPr>
                        <a:t>Шаш-Илақ аймағында қаңлылардың металл өндірісінің ірі орталығы болды</a:t>
                      </a:r>
                      <a:endParaRPr lang="ru-RU" sz="2400" b="1" dirty="0">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kk-KZ" sz="4000" b="1" dirty="0">
                          <a:solidFill>
                            <a:srgbClr val="FF0000"/>
                          </a:solidFill>
                          <a:latin typeface="+mn-lt"/>
                        </a:rPr>
                        <a:t>+</a:t>
                      </a:r>
                      <a:endParaRPr lang="ru-RU" sz="4000" b="1" dirty="0">
                        <a:solidFill>
                          <a:srgbClr val="FF0000"/>
                        </a:solidFill>
                        <a:latin typeface="+mn-lt"/>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4000" b="1">
                        <a:solidFill>
                          <a:srgbClr val="FF0000"/>
                        </a:solidFill>
                        <a:latin typeface="+mn-lt"/>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74">
                <a:tc>
                  <a:txBody>
                    <a:bodyPr/>
                    <a:lstStyle/>
                    <a:p>
                      <a:pPr algn="l">
                        <a:lnSpc>
                          <a:spcPct val="115000"/>
                        </a:lnSpc>
                        <a:spcAft>
                          <a:spcPts val="835"/>
                        </a:spcAft>
                      </a:pPr>
                      <a:r>
                        <a:rPr lang="kk-KZ" sz="2400" b="1">
                          <a:solidFill>
                            <a:srgbClr val="333333"/>
                          </a:solidFill>
                          <a:latin typeface="Times New Roman"/>
                          <a:ea typeface="Times New Roman"/>
                          <a:cs typeface="Times New Roman"/>
                        </a:rPr>
                        <a:t>3</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2400" b="1">
                          <a:solidFill>
                            <a:srgbClr val="333333"/>
                          </a:solidFill>
                          <a:latin typeface="Times New Roman"/>
                          <a:ea typeface="Times New Roman"/>
                          <a:cs typeface="Times New Roman"/>
                        </a:rPr>
                        <a:t>Алтынтөбе қорымынан Алтын тәті табылды</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4000" b="1" dirty="0">
                        <a:solidFill>
                          <a:srgbClr val="FF0000"/>
                        </a:solidFill>
                        <a:latin typeface="+mn-lt"/>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kk-KZ" sz="4000" b="1" dirty="0">
                          <a:solidFill>
                            <a:srgbClr val="FF0000"/>
                          </a:solidFill>
                          <a:latin typeface="+mn-lt"/>
                        </a:rPr>
                        <a:t>+</a:t>
                      </a:r>
                      <a:endParaRPr lang="ru-RU" sz="4000" b="1" dirty="0">
                        <a:solidFill>
                          <a:srgbClr val="FF0000"/>
                        </a:solidFill>
                        <a:latin typeface="+mn-lt"/>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961">
                <a:tc>
                  <a:txBody>
                    <a:bodyPr/>
                    <a:lstStyle/>
                    <a:p>
                      <a:pPr algn="l">
                        <a:lnSpc>
                          <a:spcPct val="115000"/>
                        </a:lnSpc>
                        <a:spcAft>
                          <a:spcPts val="835"/>
                        </a:spcAft>
                      </a:pPr>
                      <a:r>
                        <a:rPr lang="kk-KZ" sz="2400" b="1">
                          <a:solidFill>
                            <a:srgbClr val="333333"/>
                          </a:solidFill>
                          <a:latin typeface="Times New Roman"/>
                          <a:ea typeface="Times New Roman"/>
                          <a:cs typeface="Times New Roman"/>
                        </a:rPr>
                        <a:t>4</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35"/>
                        </a:spcAft>
                      </a:pPr>
                      <a:r>
                        <a:rPr lang="kk-KZ" sz="2400" b="1">
                          <a:solidFill>
                            <a:srgbClr val="333333"/>
                          </a:solidFill>
                          <a:latin typeface="Times New Roman"/>
                          <a:ea typeface="Times New Roman"/>
                          <a:cs typeface="Times New Roman"/>
                        </a:rPr>
                        <a:t>Қаңлы тайпаларының қыш ыдыстарында қойдың бейнесі кең таралған</a:t>
                      </a:r>
                      <a:endParaRPr lang="ru-RU" sz="2400" b="1">
                        <a:latin typeface="Calibri"/>
                        <a:ea typeface="Times New Roman"/>
                        <a:cs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kk-KZ" sz="4000" b="1" dirty="0">
                          <a:solidFill>
                            <a:srgbClr val="FF0000"/>
                          </a:solidFill>
                          <a:latin typeface="+mn-lt"/>
                        </a:rPr>
                        <a:t>+</a:t>
                      </a:r>
                      <a:endParaRPr lang="ru-RU" sz="4000" b="1" dirty="0">
                        <a:solidFill>
                          <a:srgbClr val="FF0000"/>
                        </a:solidFill>
                        <a:latin typeface="+mn-lt"/>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ru-RU" sz="4000" b="1" dirty="0">
                        <a:solidFill>
                          <a:srgbClr val="FF0000"/>
                        </a:solidFill>
                        <a:latin typeface="+mn-lt"/>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00166" y="2000240"/>
            <a:ext cx="7000924" cy="3143272"/>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kk-KZ" sz="6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Назарларыңызға рахмет</a:t>
            </a:r>
            <a:endParaRPr lang="ru-RU" sz="6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2285992"/>
            <a:ext cx="7721600" cy="3800492"/>
          </a:xfrm>
        </p:spPr>
        <p:txBody>
          <a:bodyPr/>
          <a:lstStyle/>
          <a:p>
            <a:pPr algn="l"/>
            <a:r>
              <a:rPr lang="kk-KZ" sz="2800" dirty="0"/>
              <a:t>1. Б.з.д. ІІғ. – б.з.Vғ. аралығындағы өмір сүрген мемлекеттік бірлестік?</a:t>
            </a:r>
            <a:r>
              <a:rPr lang="ru-RU" sz="2800" dirty="0"/>
              <a:t/>
            </a:r>
            <a:br>
              <a:rPr lang="ru-RU" sz="2800" dirty="0"/>
            </a:br>
            <a:r>
              <a:rPr lang="kk-KZ" sz="2800" dirty="0"/>
              <a:t>2. «Усунь» деген этноним қандай мағынаны білдіреді және қай елдің тарихшысының еңбегінде айтылады?</a:t>
            </a:r>
            <a:r>
              <a:rPr lang="ru-RU" sz="2800" dirty="0"/>
              <a:t/>
            </a:r>
            <a:br>
              <a:rPr lang="ru-RU" sz="2800" dirty="0"/>
            </a:br>
            <a:r>
              <a:rPr lang="kk-KZ" sz="2800" dirty="0"/>
              <a:t>3. </a:t>
            </a:r>
            <a:r>
              <a:rPr lang="ru-RU" sz="2800" dirty="0" err="1"/>
              <a:t>Қаңлы елінің астансы</a:t>
            </a:r>
            <a:r>
              <a:rPr lang="ru-RU" sz="2800" dirty="0"/>
              <a:t> ? </a:t>
            </a:r>
            <a:br>
              <a:rPr lang="ru-RU" sz="2800" dirty="0"/>
            </a:br>
            <a:r>
              <a:rPr lang="kk-KZ" sz="2800" dirty="0"/>
              <a:t>4. </a:t>
            </a:r>
            <a:r>
              <a:rPr lang="ru-RU" sz="2800" dirty="0" err="1"/>
              <a:t>Қаңлы елінің халық </a:t>
            </a:r>
            <a:r>
              <a:rPr lang="ru-RU" sz="2800" dirty="0"/>
              <a:t>саны? </a:t>
            </a:r>
            <a:br>
              <a:rPr lang="ru-RU" sz="2800" dirty="0"/>
            </a:br>
            <a:r>
              <a:rPr lang="ru-RU" sz="2800" dirty="0"/>
              <a:t>5. </a:t>
            </a:r>
            <a:r>
              <a:rPr lang="ru-RU" sz="2800" dirty="0" err="1"/>
              <a:t>Қаңлы елі</a:t>
            </a:r>
            <a:r>
              <a:rPr lang="ru-RU" sz="2800" dirty="0"/>
              <a:t> </a:t>
            </a:r>
            <a:r>
              <a:rPr lang="ru-RU" sz="2800" dirty="0" err="1"/>
              <a:t>қанша иелікке</a:t>
            </a:r>
            <a:r>
              <a:rPr lang="ru-RU" sz="2800" dirty="0"/>
              <a:t> </a:t>
            </a:r>
            <a:r>
              <a:rPr lang="ru-RU" sz="2800" dirty="0" err="1"/>
              <a:t>бөлінген?</a:t>
            </a:r>
            <a:r>
              <a:rPr lang="ru-RU" dirty="0"/>
              <a:t/>
            </a:r>
            <a:br>
              <a:rPr lang="ru-RU" dirty="0"/>
            </a:br>
            <a:endParaRPr lang="ru-RU" dirty="0"/>
          </a:p>
        </p:txBody>
      </p:sp>
      <p:sp>
        <p:nvSpPr>
          <p:cNvPr id="4" name="Прямоугольник 3"/>
          <p:cNvSpPr/>
          <p:nvPr/>
        </p:nvSpPr>
        <p:spPr>
          <a:xfrm>
            <a:off x="2219737" y="894018"/>
            <a:ext cx="6066721" cy="646331"/>
          </a:xfrm>
          <a:prstGeom prst="rect">
            <a:avLst/>
          </a:prstGeom>
        </p:spPr>
        <p:txBody>
          <a:bodyPr wrap="square">
            <a:spAutoFit/>
          </a:bodyPr>
          <a:lstStyle/>
          <a:p>
            <a:r>
              <a:rPr lang="kk-KZ" sz="3600" b="1" dirty="0"/>
              <a:t>«Маңызды бес сұрақ»</a:t>
            </a:r>
            <a:r>
              <a:rPr lang="kk-KZ" sz="3600" dirty="0"/>
              <a:t> әдісі </a:t>
            </a:r>
            <a:endParaRPr lang="ru-RU" sz="3600"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785794"/>
            <a:ext cx="7721600" cy="1143000"/>
          </a:xfrm>
        </p:spPr>
        <p:txBody>
          <a:bodyPr/>
          <a:lstStyle/>
          <a:p>
            <a:r>
              <a:rPr lang="kk-KZ" dirty="0"/>
              <a:t>Жауаптары </a:t>
            </a:r>
            <a:endParaRPr lang="ru-RU" dirty="0"/>
          </a:p>
        </p:txBody>
      </p:sp>
      <p:sp>
        <p:nvSpPr>
          <p:cNvPr id="3" name="Подзаголовок 2"/>
          <p:cNvSpPr>
            <a:spLocks noGrp="1"/>
          </p:cNvSpPr>
          <p:nvPr>
            <p:ph type="subTitle" idx="1"/>
          </p:nvPr>
        </p:nvSpPr>
        <p:spPr>
          <a:xfrm>
            <a:off x="1428728" y="2214554"/>
            <a:ext cx="6400800" cy="3357586"/>
          </a:xfrm>
        </p:spPr>
        <p:txBody>
          <a:bodyPr/>
          <a:lstStyle/>
          <a:p>
            <a:pPr marL="514350" indent="-514350" algn="l">
              <a:buFont typeface="+mj-lt"/>
              <a:buAutoNum type="arabicPeriod"/>
            </a:pPr>
            <a:r>
              <a:rPr lang="kk-KZ" sz="2800" b="1" dirty="0"/>
              <a:t>Үйсін</a:t>
            </a:r>
          </a:p>
          <a:p>
            <a:pPr marL="514350" indent="-514350" algn="l">
              <a:buFont typeface="+mj-lt"/>
              <a:buAutoNum type="arabicPeriod"/>
            </a:pPr>
            <a:r>
              <a:rPr lang="kk-KZ" sz="2800" b="1" dirty="0"/>
              <a:t>Аспан</a:t>
            </a:r>
          </a:p>
          <a:p>
            <a:pPr marL="514350" indent="-514350" algn="l">
              <a:buFont typeface="+mj-lt"/>
              <a:buAutoNum type="arabicPeriod"/>
            </a:pPr>
            <a:r>
              <a:rPr lang="kk-KZ" sz="2800" b="1" dirty="0"/>
              <a:t>Битянь</a:t>
            </a:r>
          </a:p>
          <a:p>
            <a:pPr marL="514350" indent="-514350" algn="l">
              <a:buFont typeface="+mj-lt"/>
              <a:buAutoNum type="arabicPeriod"/>
            </a:pPr>
            <a:r>
              <a:rPr lang="kk-KZ" sz="2800" b="1" dirty="0"/>
              <a:t>120 мың отбасы, 600 мың адам</a:t>
            </a:r>
          </a:p>
          <a:p>
            <a:pPr marL="514350" indent="-514350" algn="l">
              <a:buFont typeface="+mj-lt"/>
              <a:buAutoNum type="arabicPeriod"/>
            </a:pPr>
            <a:r>
              <a:rPr lang="kk-KZ" sz="2800" b="1" dirty="0"/>
              <a:t>Бес иелікке бөлінді</a:t>
            </a:r>
          </a:p>
          <a:p>
            <a:pPr marL="514350" indent="-514350" algn="l"/>
            <a:endParaRPr lang="ru-RU"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28662" y="785794"/>
            <a:ext cx="7721600" cy="1143000"/>
          </a:xfrm>
        </p:spPr>
        <p:txBody>
          <a:bodyPr/>
          <a:lstStyle/>
          <a:p>
            <a:r>
              <a:rPr lang="ru-RU" sz="2800" dirty="0">
                <a:solidFill>
                  <a:srgbClr val="C00000"/>
                </a:solidFill>
              </a:rPr>
              <a:t/>
            </a:r>
            <a:br>
              <a:rPr lang="ru-RU" sz="2800" dirty="0">
                <a:solidFill>
                  <a:srgbClr val="C00000"/>
                </a:solidFill>
              </a:rPr>
            </a:br>
            <a:r>
              <a:rPr lang="ru-RU" sz="2800" dirty="0">
                <a:solidFill>
                  <a:srgbClr val="C00000"/>
                </a:solidFill>
              </a:rPr>
              <a:t/>
            </a:r>
            <a:br>
              <a:rPr lang="ru-RU" sz="2800" dirty="0">
                <a:solidFill>
                  <a:srgbClr val="C00000"/>
                </a:solidFill>
              </a:rPr>
            </a:br>
            <a:r>
              <a:rPr lang="ru-RU" sz="2800" dirty="0">
                <a:solidFill>
                  <a:srgbClr val="C00000"/>
                </a:solidFill>
              </a:rPr>
              <a:t/>
            </a:r>
            <a:br>
              <a:rPr lang="ru-RU" sz="2800" dirty="0">
                <a:solidFill>
                  <a:srgbClr val="C00000"/>
                </a:solidFill>
              </a:rPr>
            </a:br>
            <a:r>
              <a:rPr lang="ru-RU" u="sng" dirty="0"/>
              <a:t> </a:t>
            </a:r>
            <a:r>
              <a:rPr lang="ru-RU" sz="2400" dirty="0"/>
              <a:t/>
            </a:r>
            <a:br>
              <a:rPr lang="ru-RU" sz="2400" dirty="0"/>
            </a:br>
            <a:endParaRPr lang="ru-RU" sz="2400" dirty="0">
              <a:solidFill>
                <a:srgbClr val="C00000"/>
              </a:solidFill>
            </a:endParaRPr>
          </a:p>
        </p:txBody>
      </p:sp>
      <p:sp>
        <p:nvSpPr>
          <p:cNvPr id="3" name="Подзаголовок 2"/>
          <p:cNvSpPr>
            <a:spLocks noGrp="1"/>
          </p:cNvSpPr>
          <p:nvPr>
            <p:ph type="subTitle" idx="1"/>
          </p:nvPr>
        </p:nvSpPr>
        <p:spPr>
          <a:xfrm>
            <a:off x="785786" y="428604"/>
            <a:ext cx="8001056" cy="1143008"/>
          </a:xfrm>
        </p:spPr>
        <p:txBody>
          <a:bodyPr/>
          <a:lstStyle/>
          <a:p>
            <a:endParaRPr lang="ru-RU" sz="2800" dirty="0"/>
          </a:p>
          <a:p>
            <a:endParaRPr lang="ru-RU" sz="2800" dirty="0"/>
          </a:p>
          <a:p>
            <a:r>
              <a:rPr lang="ru-RU" sz="2800" dirty="0"/>
              <a:t> </a:t>
            </a:r>
          </a:p>
        </p:txBody>
      </p:sp>
      <p:sp>
        <p:nvSpPr>
          <p:cNvPr id="4" name="Прямоугольник 3"/>
          <p:cNvSpPr/>
          <p:nvPr/>
        </p:nvSpPr>
        <p:spPr>
          <a:xfrm>
            <a:off x="857224" y="1428736"/>
            <a:ext cx="7929618" cy="1015663"/>
          </a:xfrm>
          <a:prstGeom prst="rect">
            <a:avLst/>
          </a:prstGeom>
        </p:spPr>
        <p:txBody>
          <a:bodyPr wrap="square">
            <a:spAutoFit/>
          </a:bodyPr>
          <a:lstStyle/>
          <a:p>
            <a:pPr algn="l">
              <a:lnSpc>
                <a:spcPct val="150000"/>
              </a:lnSpc>
            </a:pPr>
            <a:r>
              <a:rPr lang="ru-RU" b="1" i="1" dirty="0"/>
              <a:t>  </a:t>
            </a:r>
            <a:endParaRPr lang="ru-RU" dirty="0"/>
          </a:p>
          <a:p>
            <a:pPr algn="l"/>
            <a:endParaRPr lang="ru-RU" dirty="0"/>
          </a:p>
        </p:txBody>
      </p:sp>
      <p:sp>
        <p:nvSpPr>
          <p:cNvPr id="5" name="Прямоугольник 4"/>
          <p:cNvSpPr/>
          <p:nvPr/>
        </p:nvSpPr>
        <p:spPr>
          <a:xfrm>
            <a:off x="1357290" y="785794"/>
            <a:ext cx="7786710" cy="461665"/>
          </a:xfrm>
          <a:prstGeom prst="rect">
            <a:avLst/>
          </a:prstGeom>
        </p:spPr>
        <p:txBody>
          <a:bodyPr wrap="square">
            <a:spAutoFit/>
          </a:bodyPr>
          <a:lstStyle/>
          <a:p>
            <a:pPr algn="l"/>
            <a:r>
              <a:rPr lang="ru-RU" dirty="0"/>
              <a:t> </a:t>
            </a:r>
          </a:p>
        </p:txBody>
      </p:sp>
      <p:sp>
        <p:nvSpPr>
          <p:cNvPr id="1025" name="Rectangle 1"/>
          <p:cNvSpPr>
            <a:spLocks noChangeArrowheads="1"/>
          </p:cNvSpPr>
          <p:nvPr/>
        </p:nvSpPr>
        <p:spPr bwMode="auto">
          <a:xfrm>
            <a:off x="1214414" y="1214422"/>
            <a:ext cx="678661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3200" b="0" i="0" u="none" strike="noStrike" cap="none" normalizeH="0" baseline="0" dirty="0">
                <a:ln>
                  <a:noFill/>
                </a:ln>
                <a:solidFill>
                  <a:schemeClr val="tx1"/>
                </a:solidFill>
                <a:effectLst/>
                <a:latin typeface="+mn-lt"/>
                <a:ea typeface="MS Minngs"/>
                <a:cs typeface="Times New Roman" pitchFamily="18" charset="0"/>
              </a:rPr>
              <a:t>4.4. </a:t>
            </a:r>
            <a:r>
              <a:rPr kumimoji="0" lang="kk-KZ" sz="3200" b="1" i="0" u="none" strike="noStrike" cap="none" normalizeH="0" baseline="0" dirty="0">
                <a:ln>
                  <a:noFill/>
                </a:ln>
                <a:solidFill>
                  <a:schemeClr val="tx1"/>
                </a:solidFill>
                <a:effectLst/>
                <a:latin typeface="+mn-lt"/>
                <a:ea typeface="MS Minngs"/>
                <a:cs typeface="Times New Roman" pitchFamily="18" charset="0"/>
              </a:rPr>
              <a:t>Үйсіндер мен қаңлылардың материалдық және рухани мәдениеті. </a:t>
            </a:r>
            <a:endParaRPr lang="kk-KZ" sz="3200" dirty="0">
              <a:latin typeface="+mn-lt"/>
              <a:ea typeface="MS Minngs"/>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kk-KZ" sz="3200" dirty="0">
              <a:latin typeface="+mn-lt"/>
              <a:ea typeface="MS Minngs"/>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kk-KZ" sz="3200" b="0" i="0" u="none" strike="noStrike" cap="none" normalizeH="0" baseline="0" dirty="0">
              <a:ln>
                <a:noFill/>
              </a:ln>
              <a:solidFill>
                <a:schemeClr val="tx1"/>
              </a:solidFill>
              <a:effectLst/>
              <a:latin typeface="+mn-lt"/>
              <a:cs typeface="Arial" pitchFamily="34" charset="0"/>
            </a:endParaRPr>
          </a:p>
        </p:txBody>
      </p:sp>
      <p:sp>
        <p:nvSpPr>
          <p:cNvPr id="10" name="Прямоугольник 9"/>
          <p:cNvSpPr/>
          <p:nvPr/>
        </p:nvSpPr>
        <p:spPr>
          <a:xfrm>
            <a:off x="1357290" y="3286124"/>
            <a:ext cx="6858048" cy="954107"/>
          </a:xfrm>
          <a:prstGeom prst="rect">
            <a:avLst/>
          </a:prstGeom>
        </p:spPr>
        <p:txBody>
          <a:bodyPr wrap="square">
            <a:spAutoFit/>
          </a:bodyPr>
          <a:lstStyle/>
          <a:p>
            <a:r>
              <a:rPr lang="ru-RU" sz="2800" b="1" u="sng" dirty="0" err="1"/>
              <a:t>Зерттеу</a:t>
            </a:r>
            <a:r>
              <a:rPr lang="ru-RU" sz="2800" b="1" u="sng" dirty="0"/>
              <a:t> </a:t>
            </a:r>
            <a:r>
              <a:rPr lang="ru-RU" sz="2800" b="1" u="sng" dirty="0" err="1"/>
              <a:t>сұрағы:</a:t>
            </a:r>
            <a:r>
              <a:rPr lang="ru-RU" sz="2800" b="1" dirty="0" err="1"/>
              <a:t> </a:t>
            </a:r>
            <a:r>
              <a:rPr lang="ru-RU" sz="2800" dirty="0" err="1"/>
              <a:t>Үйсіндер </a:t>
            </a:r>
            <a:r>
              <a:rPr lang="ru-RU" sz="2800" dirty="0"/>
              <a:t>мен </a:t>
            </a:r>
            <a:r>
              <a:rPr lang="ru-RU" sz="2800" dirty="0" err="1"/>
              <a:t>қаңлылар мәдениетінің ерекшеліктері</a:t>
            </a:r>
            <a:r>
              <a:rPr lang="ru-RU" sz="2800" dirty="0"/>
              <a:t> </a:t>
            </a:r>
            <a:r>
              <a:rPr lang="ru-RU" sz="2800" dirty="0" err="1"/>
              <a:t>қандай</a:t>
            </a:r>
            <a:r>
              <a:rPr lang="ru-RU" sz="2800" dirty="0"/>
              <a:t>?</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571480"/>
            <a:ext cx="7000924" cy="2246769"/>
          </a:xfrm>
          <a:prstGeom prst="rect">
            <a:avLst/>
          </a:prstGeom>
        </p:spPr>
        <p:txBody>
          <a:bodyPr wrap="square">
            <a:spAutoFit/>
          </a:bodyPr>
          <a:lstStyle/>
          <a:p>
            <a:r>
              <a:rPr lang="kk-KZ" sz="2800" b="1" dirty="0"/>
              <a:t>Оқу мақсаты:</a:t>
            </a:r>
            <a:r>
              <a:rPr lang="ru-RU" sz="2800" dirty="0"/>
              <a:t> </a:t>
            </a:r>
          </a:p>
          <a:p>
            <a:pPr algn="just"/>
            <a:r>
              <a:rPr lang="ru-RU" sz="2800" dirty="0"/>
              <a:t>5.2.2.3 – </a:t>
            </a:r>
            <a:r>
              <a:rPr lang="ru-RU" sz="2800" dirty="0" err="1"/>
              <a:t>ежелгі</a:t>
            </a:r>
            <a:r>
              <a:rPr lang="ru-RU" sz="2800" dirty="0"/>
              <a:t> </a:t>
            </a:r>
            <a:r>
              <a:rPr lang="ru-RU" sz="2800" dirty="0" err="1"/>
              <a:t>тайпалардың қолданбалы өнер ерекшеліктерін</a:t>
            </a:r>
            <a:r>
              <a:rPr lang="ru-RU" sz="2800" dirty="0"/>
              <a:t> </a:t>
            </a:r>
            <a:r>
              <a:rPr lang="ru-RU" sz="2800" dirty="0" err="1"/>
              <a:t>сипаттау</a:t>
            </a:r>
          </a:p>
          <a:p>
            <a:pPr algn="just"/>
            <a:r>
              <a:rPr lang="kk-KZ" sz="2800" b="1" dirty="0"/>
              <a:t> </a:t>
            </a:r>
            <a:r>
              <a:rPr lang="kk-KZ" sz="2800" dirty="0"/>
              <a:t>5.2.2.6 көшпелілердің әлемдік өркениетке қосқан үлесін түсіну</a:t>
            </a:r>
            <a:endParaRPr lang="ru-RU" sz="2800" dirty="0"/>
          </a:p>
        </p:txBody>
      </p:sp>
      <p:sp>
        <p:nvSpPr>
          <p:cNvPr id="5" name="Прямоугольник 4"/>
          <p:cNvSpPr/>
          <p:nvPr/>
        </p:nvSpPr>
        <p:spPr>
          <a:xfrm>
            <a:off x="1214414" y="3714752"/>
            <a:ext cx="7429552" cy="2246769"/>
          </a:xfrm>
          <a:prstGeom prst="rect">
            <a:avLst/>
          </a:prstGeom>
        </p:spPr>
        <p:txBody>
          <a:bodyPr wrap="square">
            <a:spAutoFit/>
          </a:bodyPr>
          <a:lstStyle/>
          <a:p>
            <a:r>
              <a:rPr lang="kk-KZ" sz="2800" b="1" dirty="0"/>
              <a:t>Сабақ  мақсаты:</a:t>
            </a:r>
          </a:p>
          <a:p>
            <a:pPr algn="l">
              <a:buFont typeface="Arial" pitchFamily="34" charset="0"/>
              <a:buChar char="•"/>
            </a:pPr>
            <a:r>
              <a:rPr lang="kk-KZ" sz="2800" dirty="0"/>
              <a:t>Ежелгі тайпалардың қолданбалы өнер түрлерін біледі, ерекшеліктерін анықтайды.</a:t>
            </a:r>
            <a:endParaRPr lang="ru-RU" sz="2800" dirty="0"/>
          </a:p>
          <a:p>
            <a:pPr algn="l">
              <a:buFont typeface="Arial" pitchFamily="34" charset="0"/>
              <a:buChar char="•"/>
            </a:pPr>
            <a:r>
              <a:rPr lang="kk-KZ" sz="2800" dirty="0"/>
              <a:t>Қолданбалы өнер түрлерін сипаттайды.</a:t>
            </a:r>
            <a:endParaRPr lang="ru-RU" sz="2800" dirty="0"/>
          </a:p>
          <a:p>
            <a:pPr algn="l">
              <a:buFont typeface="Arial" pitchFamily="34" charset="0"/>
              <a:buChar char="•"/>
            </a:pPr>
            <a:r>
              <a:rPr lang="kk-KZ" sz="2800" dirty="0"/>
              <a:t>Үйсін және қаңлы жазуы туралы білеміз</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500166" y="2057400"/>
            <a:ext cx="6643734" cy="1143000"/>
          </a:xfrm>
        </p:spPr>
        <p:txBody>
          <a:bodyPr/>
          <a:lstStyle/>
          <a:p>
            <a:r>
              <a:rPr lang="en-US" sz="1400" dirty="0"/>
              <a:t>https://youtu.be/xeFaVQCve9E</a:t>
            </a:r>
            <a:endParaRPr lang="ru-RU" sz="1400" dirty="0"/>
          </a:p>
        </p:txBody>
      </p:sp>
      <p:sp>
        <p:nvSpPr>
          <p:cNvPr id="39946" name="AutoShape 10" descr="https://apf.mail.ru/cgi-bin/readmsg?id=16153578920215365265;0;1&amp;exif=1&amp;full=1&amp;x-email=setu-9292%40mail.ru"/>
          <p:cNvSpPr>
            <a:spLocks noChangeAspect="1" noChangeArrowheads="1"/>
          </p:cNvSpPr>
          <p:nvPr/>
        </p:nvSpPr>
        <p:spPr bwMode="auto">
          <a:xfrm>
            <a:off x="63500" y="-136525"/>
            <a:ext cx="3714750" cy="4953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s://ds04.infourok.ru/uploads/ex/042b/0001d8ea-188c150f/img6.jpg"/>
          <p:cNvPicPr>
            <a:picLocks noChangeAspect="1" noChangeArrowheads="1"/>
          </p:cNvPicPr>
          <p:nvPr/>
        </p:nvPicPr>
        <p:blipFill>
          <a:blip r:embed="rId2" cstate="print"/>
          <a:srcRect l="11024" t="21944" r="14757" b="9306"/>
          <a:stretch>
            <a:fillRect/>
          </a:stretch>
        </p:blipFill>
        <p:spPr bwMode="auto">
          <a:xfrm>
            <a:off x="1071538" y="1071546"/>
            <a:ext cx="2262204" cy="1571636"/>
          </a:xfrm>
          <a:prstGeom prst="rect">
            <a:avLst/>
          </a:prstGeom>
          <a:noFill/>
        </p:spPr>
      </p:pic>
      <p:pic>
        <p:nvPicPr>
          <p:cNvPr id="35848" name="Picture 8" descr="http://sabaq.kz/wp-content/uploads/2014/07/ysyn1.jpg"/>
          <p:cNvPicPr>
            <a:picLocks noChangeAspect="1" noChangeArrowheads="1"/>
          </p:cNvPicPr>
          <p:nvPr/>
        </p:nvPicPr>
        <p:blipFill>
          <a:blip r:embed="rId3"/>
          <a:srcRect/>
          <a:stretch>
            <a:fillRect/>
          </a:stretch>
        </p:blipFill>
        <p:spPr bwMode="auto">
          <a:xfrm>
            <a:off x="7096126" y="928670"/>
            <a:ext cx="1714512" cy="1714512"/>
          </a:xfrm>
          <a:prstGeom prst="rect">
            <a:avLst/>
          </a:prstGeom>
          <a:noFill/>
        </p:spPr>
      </p:pic>
      <p:pic>
        <p:nvPicPr>
          <p:cNvPr id="35850" name="Picture 10" descr="https://turkystan.kz/wp-content/uploads/2018/11/1-2.jpg"/>
          <p:cNvPicPr>
            <a:picLocks noChangeAspect="1" noChangeArrowheads="1"/>
          </p:cNvPicPr>
          <p:nvPr/>
        </p:nvPicPr>
        <p:blipFill>
          <a:blip r:embed="rId4"/>
          <a:srcRect l="13853" t="24048" r="3030" b="15830"/>
          <a:stretch>
            <a:fillRect/>
          </a:stretch>
        </p:blipFill>
        <p:spPr bwMode="auto">
          <a:xfrm>
            <a:off x="6429388" y="2786058"/>
            <a:ext cx="2071702" cy="1285884"/>
          </a:xfrm>
          <a:prstGeom prst="rect">
            <a:avLst/>
          </a:prstGeom>
          <a:noFill/>
        </p:spPr>
      </p:pic>
      <p:pic>
        <p:nvPicPr>
          <p:cNvPr id="9" name="Picture 2" descr="https://ds04.infourok.ru/uploads/ex/1368/0014c05f-46b59859/img14.jpg"/>
          <p:cNvPicPr>
            <a:picLocks noChangeAspect="1" noChangeArrowheads="1"/>
          </p:cNvPicPr>
          <p:nvPr/>
        </p:nvPicPr>
        <p:blipFill>
          <a:blip r:embed="rId5"/>
          <a:srcRect l="13368" t="29236" r="60070" b="6181"/>
          <a:stretch>
            <a:fillRect/>
          </a:stretch>
        </p:blipFill>
        <p:spPr bwMode="auto">
          <a:xfrm>
            <a:off x="5000628" y="1643050"/>
            <a:ext cx="1214446" cy="2214578"/>
          </a:xfrm>
          <a:prstGeom prst="rect">
            <a:avLst/>
          </a:prstGeom>
          <a:noFill/>
        </p:spPr>
      </p:pic>
      <p:pic>
        <p:nvPicPr>
          <p:cNvPr id="11" name="Picture 4" descr="https://ds04.infourok.ru/uploads/ex/1368/0014c05f-46b59859/img14.jpg"/>
          <p:cNvPicPr>
            <a:picLocks noChangeAspect="1" noChangeArrowheads="1"/>
          </p:cNvPicPr>
          <p:nvPr/>
        </p:nvPicPr>
        <p:blipFill>
          <a:blip r:embed="rId5"/>
          <a:srcRect l="39149" t="30277" r="37413" b="33264"/>
          <a:stretch>
            <a:fillRect/>
          </a:stretch>
        </p:blipFill>
        <p:spPr bwMode="auto">
          <a:xfrm>
            <a:off x="1142976" y="4500570"/>
            <a:ext cx="1592047" cy="1857388"/>
          </a:xfrm>
          <a:prstGeom prst="rect">
            <a:avLst/>
          </a:prstGeom>
          <a:noFill/>
        </p:spPr>
      </p:pic>
      <p:pic>
        <p:nvPicPr>
          <p:cNvPr id="12" name="Picture 8" descr="https://ds04.infourok.ru/uploads/ex/1368/0014c05f-46b59859/img14.jpg"/>
          <p:cNvPicPr>
            <a:picLocks noChangeAspect="1" noChangeArrowheads="1"/>
          </p:cNvPicPr>
          <p:nvPr/>
        </p:nvPicPr>
        <p:blipFill>
          <a:blip r:embed="rId5"/>
          <a:srcRect l="64149" t="3194" r="5382" b="65624"/>
          <a:stretch>
            <a:fillRect/>
          </a:stretch>
        </p:blipFill>
        <p:spPr bwMode="auto">
          <a:xfrm>
            <a:off x="6072198" y="4429132"/>
            <a:ext cx="2786082" cy="2071702"/>
          </a:xfrm>
          <a:prstGeom prst="rect">
            <a:avLst/>
          </a:prstGeom>
          <a:noFill/>
        </p:spPr>
      </p:pic>
      <p:sp>
        <p:nvSpPr>
          <p:cNvPr id="13" name="Заголовок 7"/>
          <p:cNvSpPr>
            <a:spLocks noGrp="1"/>
          </p:cNvSpPr>
          <p:nvPr>
            <p:ph type="ctrTitle"/>
          </p:nvPr>
        </p:nvSpPr>
        <p:spPr>
          <a:xfrm>
            <a:off x="1357290" y="285728"/>
            <a:ext cx="6643734" cy="1143000"/>
          </a:xfrm>
        </p:spPr>
        <p:txBody>
          <a:bodyPr/>
          <a:lstStyle/>
          <a:p>
            <a:r>
              <a:rPr lang="kk-KZ" b="1" dirty="0">
                <a:solidFill>
                  <a:srgbClr val="FF0000"/>
                </a:solidFill>
              </a:rPr>
              <a:t>“Көремін” “Естимін ” </a:t>
            </a:r>
            <a:br>
              <a:rPr lang="kk-KZ" b="1" dirty="0">
                <a:solidFill>
                  <a:srgbClr val="FF0000"/>
                </a:solidFill>
              </a:rPr>
            </a:br>
            <a:r>
              <a:rPr lang="kk-KZ" b="1" dirty="0">
                <a:solidFill>
                  <a:srgbClr val="FF0000"/>
                </a:solidFill>
              </a:rPr>
              <a:t>    “ Білемін”</a:t>
            </a:r>
            <a:endParaRPr lang="ru-RU" b="1" dirty="0">
              <a:solidFill>
                <a:srgbClr val="FF0000"/>
              </a:solidFill>
            </a:endParaRPr>
          </a:p>
        </p:txBody>
      </p:sp>
      <p:pic>
        <p:nvPicPr>
          <p:cNvPr id="15" name="Picture 11" descr="C:\Users\Ислам\AppData\Local\Microsoft\Windows\INetCache\IE\WG7AL7BS\IMG_20210310_123008.jpg"/>
          <p:cNvPicPr>
            <a:picLocks noChangeAspect="1" noChangeArrowheads="1"/>
          </p:cNvPicPr>
          <p:nvPr/>
        </p:nvPicPr>
        <p:blipFill>
          <a:blip r:embed="rId6"/>
          <a:srcRect l="15384" t="28365" r="11538" b="25481"/>
          <a:stretch>
            <a:fillRect/>
          </a:stretch>
        </p:blipFill>
        <p:spPr bwMode="auto">
          <a:xfrm>
            <a:off x="2714612" y="2714620"/>
            <a:ext cx="2120816" cy="1785950"/>
          </a:xfrm>
          <a:prstGeom prst="rect">
            <a:avLst/>
          </a:prstGeom>
          <a:noFill/>
        </p:spPr>
      </p:pic>
      <p:pic>
        <p:nvPicPr>
          <p:cNvPr id="17" name="Picture 13" descr="https://bigenc.ru/media/2016/10/27/1238805504/32692-33596-33597-33598-33599.jpg"/>
          <p:cNvPicPr>
            <a:picLocks noChangeAspect="1" noChangeArrowheads="1"/>
          </p:cNvPicPr>
          <p:nvPr/>
        </p:nvPicPr>
        <p:blipFill>
          <a:blip r:embed="rId7"/>
          <a:srcRect l="32060" t="41975" r="36969" b="2469"/>
          <a:stretch>
            <a:fillRect/>
          </a:stretch>
        </p:blipFill>
        <p:spPr bwMode="auto">
          <a:xfrm>
            <a:off x="3714744" y="4643446"/>
            <a:ext cx="1913518" cy="1785950"/>
          </a:xfrm>
          <a:prstGeom prst="rect">
            <a:avLst/>
          </a:prstGeom>
          <a:noFill/>
        </p:spPr>
      </p:pic>
      <p:sp>
        <p:nvSpPr>
          <p:cNvPr id="18" name="TextBox 17"/>
          <p:cNvSpPr txBox="1"/>
          <p:nvPr/>
        </p:nvSpPr>
        <p:spPr>
          <a:xfrm>
            <a:off x="2786051" y="2214554"/>
            <a:ext cx="28575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kk-KZ" dirty="0">
                <a:solidFill>
                  <a:schemeClr val="tx1"/>
                </a:solidFill>
              </a:rPr>
              <a:t>1</a:t>
            </a:r>
            <a:endParaRPr lang="ru-RU" dirty="0">
              <a:solidFill>
                <a:schemeClr val="tx1"/>
              </a:solidFill>
            </a:endParaRPr>
          </a:p>
        </p:txBody>
      </p:sp>
      <p:sp>
        <p:nvSpPr>
          <p:cNvPr id="19" name="TextBox 18"/>
          <p:cNvSpPr txBox="1"/>
          <p:nvPr/>
        </p:nvSpPr>
        <p:spPr>
          <a:xfrm>
            <a:off x="4429124" y="4071942"/>
            <a:ext cx="338555"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kk-KZ" dirty="0">
                <a:solidFill>
                  <a:schemeClr val="tx1"/>
                </a:solidFill>
              </a:rPr>
              <a:t>2</a:t>
            </a:r>
            <a:endParaRPr lang="ru-RU" dirty="0">
              <a:solidFill>
                <a:schemeClr val="tx1"/>
              </a:solidFill>
            </a:endParaRPr>
          </a:p>
        </p:txBody>
      </p:sp>
      <p:sp>
        <p:nvSpPr>
          <p:cNvPr id="20" name="TextBox 19"/>
          <p:cNvSpPr txBox="1"/>
          <p:nvPr/>
        </p:nvSpPr>
        <p:spPr>
          <a:xfrm>
            <a:off x="5857884" y="3500438"/>
            <a:ext cx="338555"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3</a:t>
            </a:r>
            <a:endParaRPr lang="ru-RU" dirty="0"/>
          </a:p>
        </p:txBody>
      </p:sp>
      <p:sp>
        <p:nvSpPr>
          <p:cNvPr id="21" name="TextBox 20"/>
          <p:cNvSpPr txBox="1"/>
          <p:nvPr/>
        </p:nvSpPr>
        <p:spPr>
          <a:xfrm>
            <a:off x="8429652" y="2214554"/>
            <a:ext cx="338555"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solidFill>
                  <a:schemeClr val="tx1"/>
                </a:solidFill>
              </a:rPr>
              <a:t>4</a:t>
            </a:r>
            <a:endParaRPr lang="ru-RU" dirty="0">
              <a:solidFill>
                <a:schemeClr val="tx1"/>
              </a:solidFill>
            </a:endParaRPr>
          </a:p>
        </p:txBody>
      </p:sp>
      <p:sp>
        <p:nvSpPr>
          <p:cNvPr id="22" name="TextBox 21"/>
          <p:cNvSpPr txBox="1"/>
          <p:nvPr/>
        </p:nvSpPr>
        <p:spPr>
          <a:xfrm>
            <a:off x="8143900" y="3714752"/>
            <a:ext cx="35719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5</a:t>
            </a:r>
            <a:endParaRPr lang="ru-RU" dirty="0"/>
          </a:p>
        </p:txBody>
      </p:sp>
      <p:sp>
        <p:nvSpPr>
          <p:cNvPr id="23" name="TextBox 22"/>
          <p:cNvSpPr txBox="1"/>
          <p:nvPr/>
        </p:nvSpPr>
        <p:spPr>
          <a:xfrm>
            <a:off x="2285984" y="5857892"/>
            <a:ext cx="338555"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6</a:t>
            </a:r>
            <a:endParaRPr lang="ru-RU" dirty="0"/>
          </a:p>
        </p:txBody>
      </p:sp>
      <p:sp>
        <p:nvSpPr>
          <p:cNvPr id="24" name="TextBox 23"/>
          <p:cNvSpPr txBox="1"/>
          <p:nvPr/>
        </p:nvSpPr>
        <p:spPr>
          <a:xfrm>
            <a:off x="5286380" y="6000768"/>
            <a:ext cx="338555"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7</a:t>
            </a:r>
            <a:endParaRPr lang="ru-RU" dirty="0"/>
          </a:p>
        </p:txBody>
      </p:sp>
      <p:sp>
        <p:nvSpPr>
          <p:cNvPr id="25" name="TextBox 24"/>
          <p:cNvSpPr txBox="1"/>
          <p:nvPr/>
        </p:nvSpPr>
        <p:spPr>
          <a:xfrm>
            <a:off x="8501090" y="6000768"/>
            <a:ext cx="338555"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8</a:t>
            </a:r>
            <a:endParaRPr lang="ru-RU" dirty="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000100" y="4214818"/>
            <a:ext cx="3857652" cy="1928826"/>
          </a:xfrm>
        </p:spPr>
        <p:txBody>
          <a:bodyPr/>
          <a:lstStyle/>
          <a:p>
            <a:pPr algn="just"/>
            <a:r>
              <a:rPr lang="kk-KZ" b="1" dirty="0"/>
              <a:t>Дескриптор:</a:t>
            </a:r>
            <a:r>
              <a:rPr lang="ru-RU" b="1" dirty="0"/>
              <a:t/>
            </a:r>
            <a:br>
              <a:rPr lang="ru-RU" b="1" dirty="0"/>
            </a:br>
            <a:r>
              <a:rPr lang="ru-RU" sz="2400" i="1" dirty="0" err="1"/>
              <a:t>Ермексазды</a:t>
            </a:r>
            <a:r>
              <a:rPr lang="ru-RU" sz="2400" i="1" dirty="0"/>
              <a:t>  </a:t>
            </a:r>
            <a:r>
              <a:rPr lang="ru-RU" sz="2400" i="1" dirty="0" err="1"/>
              <a:t>алып</a:t>
            </a:r>
            <a:r>
              <a:rPr lang="ru-RU" sz="2400" i="1" dirty="0"/>
              <a:t> </a:t>
            </a:r>
            <a:r>
              <a:rPr lang="kk-KZ" sz="2400" i="1" dirty="0"/>
              <a:t>құ</a:t>
            </a:r>
            <a:r>
              <a:rPr lang="ru-RU" sz="2400" i="1" dirty="0" err="1"/>
              <a:t>мыраны</a:t>
            </a:r>
            <a:r>
              <a:rPr lang="ru-RU" sz="2400" i="1" dirty="0"/>
              <a:t> </a:t>
            </a:r>
            <a:r>
              <a:rPr lang="kk-KZ" sz="2400" i="1" dirty="0"/>
              <a:t>өз қ</a:t>
            </a:r>
            <a:r>
              <a:rPr lang="ru-RU" sz="2400" i="1" dirty="0" err="1"/>
              <a:t>олдарымен</a:t>
            </a:r>
            <a:r>
              <a:rPr lang="ru-RU" sz="2400" i="1" dirty="0"/>
              <a:t> </a:t>
            </a:r>
            <a:r>
              <a:rPr lang="ru-RU" sz="2400" i="1" dirty="0" err="1"/>
              <a:t>жасап</a:t>
            </a:r>
            <a:r>
              <a:rPr lang="ru-RU" sz="2400" i="1" dirty="0"/>
              <a:t> к</a:t>
            </a:r>
            <a:r>
              <a:rPr lang="kk-KZ" sz="2400" i="1" dirty="0"/>
              <a:t>өреді</a:t>
            </a:r>
            <a:endParaRPr lang="ru-RU" sz="2400" i="1" dirty="0"/>
          </a:p>
        </p:txBody>
      </p:sp>
      <p:sp>
        <p:nvSpPr>
          <p:cNvPr id="4" name="Подзаголовок 3"/>
          <p:cNvSpPr>
            <a:spLocks noGrp="1"/>
          </p:cNvSpPr>
          <p:nvPr>
            <p:ph type="subTitle" idx="1"/>
          </p:nvPr>
        </p:nvSpPr>
        <p:spPr>
          <a:xfrm>
            <a:off x="1285852" y="642918"/>
            <a:ext cx="6400800" cy="1771650"/>
          </a:xfrm>
        </p:spPr>
        <p:txBody>
          <a:bodyPr/>
          <a:lstStyle/>
          <a:p>
            <a:r>
              <a:rPr lang="kk-KZ" sz="4400" b="1" i="1" dirty="0"/>
              <a:t>Жасап көріңдер</a:t>
            </a:r>
            <a:endParaRPr lang="ru-RU" sz="4400" b="1" i="1" dirty="0"/>
          </a:p>
        </p:txBody>
      </p:sp>
      <p:pic>
        <p:nvPicPr>
          <p:cNvPr id="1032" name="Picture 8" descr="https://avatars.mds.yandex.net/get-zen_doc/127081/pub_5ca139a23aaf7b00b2c2d6b8_5ca13a9318430d00b31eacb7/scale_1200"/>
          <p:cNvPicPr>
            <a:picLocks noChangeAspect="1" noChangeArrowheads="1"/>
          </p:cNvPicPr>
          <p:nvPr/>
        </p:nvPicPr>
        <p:blipFill>
          <a:blip r:embed="rId2"/>
          <a:srcRect l="28212" t="33402" r="23350" b="12431"/>
          <a:stretch>
            <a:fillRect/>
          </a:stretch>
        </p:blipFill>
        <p:spPr bwMode="auto">
          <a:xfrm>
            <a:off x="5429256" y="2143116"/>
            <a:ext cx="3236691" cy="271464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strips(downLeft)">
                                      <p:cBhvr>
                                        <p:cTn id="1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1000108"/>
            <a:ext cx="7721600" cy="4143404"/>
          </a:xfrm>
        </p:spPr>
        <p:txBody>
          <a:bodyPr/>
          <a:lstStyle/>
          <a:p>
            <a:r>
              <a:rPr lang="kk-KZ" sz="2400" dirty="0"/>
              <a:t>Алматыға жақын жердегі Қарғалы қойнауынан үйсін ескерткіші табылды. Мұндағы екі жүзік, таутекелердің он мүсіні, тышқан бейнеленген сырға, қаптырмалар зергерлік өнердің ерекше дамығанын көрсетеді. Ерекше көзге түсерлік нәрсе-Қарғалы алтын </a:t>
            </a:r>
            <a:r>
              <a:rPr lang="kk-KZ" sz="2400" b="1" dirty="0"/>
              <a:t>тәтісі. </a:t>
            </a:r>
            <a:r>
              <a:rPr lang="kk-KZ" sz="2400" dirty="0"/>
              <a:t>Үйсін, қаңлы тайпаларында ақық, гауһар, перуза  секілді асыл тастар моншақ жасауға пайдаланылды.</a:t>
            </a:r>
            <a:r>
              <a:rPr lang="kk-KZ" sz="2000" dirty="0"/>
              <a:t/>
            </a:r>
            <a:br>
              <a:rPr lang="kk-KZ" sz="2000" dirty="0"/>
            </a:br>
            <a:r>
              <a:rPr lang="kk-KZ" sz="2000" dirty="0"/>
              <a:t/>
            </a:r>
            <a:br>
              <a:rPr lang="kk-KZ" sz="2000" dirty="0"/>
            </a:br>
            <a:r>
              <a:rPr lang="kk-KZ" sz="4000" b="1" dirty="0">
                <a:solidFill>
                  <a:srgbClr val="FF0000"/>
                </a:solidFill>
              </a:rPr>
              <a:t>Тәті </a:t>
            </a:r>
            <a:r>
              <a:rPr lang="kk-KZ" sz="2800" dirty="0"/>
              <a:t>- төбесі мен шүйде тұсы ашық, кішігірім тәж тәрізді әшекейлі баскиім.</a:t>
            </a:r>
            <a:endParaRPr lang="ru-RU" sz="2800" dirty="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Альбом">
  <a:themeElements>
    <a:clrScheme name="Альбом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fontScheme name="Альбом">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Альбом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Альбом 4">
        <a:dk1>
          <a:srgbClr val="000066"/>
        </a:dk1>
        <a:lt1>
          <a:srgbClr val="FDEDFD"/>
        </a:lt1>
        <a:dk2>
          <a:srgbClr val="221304"/>
        </a:dk2>
        <a:lt2>
          <a:srgbClr val="F3D9F3"/>
        </a:lt2>
        <a:accent1>
          <a:srgbClr val="A1BD69"/>
        </a:accent1>
        <a:accent2>
          <a:srgbClr val="3694B6"/>
        </a:accent2>
        <a:accent3>
          <a:srgbClr val="FEF4FE"/>
        </a:accent3>
        <a:accent4>
          <a:srgbClr val="000056"/>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 5">
        <a:dk1>
          <a:srgbClr val="000000"/>
        </a:dk1>
        <a:lt1>
          <a:srgbClr val="EBF6FD"/>
        </a:lt1>
        <a:dk2>
          <a:srgbClr val="221304"/>
        </a:dk2>
        <a:lt2>
          <a:srgbClr val="CCECFF"/>
        </a:lt2>
        <a:accent1>
          <a:srgbClr val="A1BD69"/>
        </a:accent1>
        <a:accent2>
          <a:srgbClr val="3694B6"/>
        </a:accent2>
        <a:accent3>
          <a:srgbClr val="F3FAFE"/>
        </a:accent3>
        <a:accent4>
          <a:srgbClr val="000000"/>
        </a:accent4>
        <a:accent5>
          <a:srgbClr val="CDDBB9"/>
        </a:accent5>
        <a:accent6>
          <a:srgbClr val="3086A5"/>
        </a:accent6>
        <a:hlink>
          <a:srgbClr val="9191E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Office\Шаблоны\Дизайны презентаций\Альбом.pot</Template>
  <TotalTime>3326</TotalTime>
  <Words>266</Words>
  <Application>Microsoft Office PowerPoint</Application>
  <PresentationFormat>Экран (4:3)</PresentationFormat>
  <Paragraphs>73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Альбом</vt:lpstr>
      <vt:lpstr>Мұғалім: Шешхан Сетер пән: Қазақстан тарихы сынып: 5 “А” өткізілген күні: 11.03.2021 мектеп: “Капитоновка ОМ” КММ</vt:lpstr>
      <vt:lpstr>1. Б.з.д. ІІғ. – б.з.Vғ. аралығындағы өмір сүрген мемлекеттік бірлестік? 2. «Усунь» деген этноним қандай мағынаны білдіреді және қай елдің тарихшысының еңбегінде айтылады? 3. Қаңлы елінің астансы ?  4. Қаңлы елінің халық саны?  5. Қаңлы елі қанша иелікке бөлінген? </vt:lpstr>
      <vt:lpstr>Жауаптары </vt:lpstr>
      <vt:lpstr>     </vt:lpstr>
      <vt:lpstr>Слайд 5</vt:lpstr>
      <vt:lpstr>https://youtu.be/xeFaVQCve9E</vt:lpstr>
      <vt:lpstr>“Көремін” “Естимін ”      “ Білемін”</vt:lpstr>
      <vt:lpstr>Дескриптор: Ермексазды  алып құмыраны өз қолдарымен жасап көреді</vt:lpstr>
      <vt:lpstr>Алматыға жақын жердегі Қарғалы қойнауынан үйсін ескерткіші табылды. Мұндағы екі жүзік, таутекелердің он мүсіні, тышқан бейнеленген сырға, қаптырмалар зергерлік өнердің ерекше дамығанын көрсетеді. Ерекше көзге түсерлік нәрсе-Қарғалы алтын тәтісі. Үйсін, қаңлы тайпаларында ақық, гауһар, перуза  секілді асыл тастар моншақ жасауға пайдаланылды.  Тәті - төбесі мен шүйде тұсы ашық, кішігірім тәж тәрізді әшекейлі баскиім.</vt:lpstr>
      <vt:lpstr>Слайд 10</vt:lpstr>
      <vt:lpstr>Жазу дәстүрі</vt:lpstr>
      <vt:lpstr>Слайд 12</vt:lpstr>
      <vt:lpstr>Слайд 13</vt:lpstr>
      <vt:lpstr>Слайд 14</vt:lpstr>
    </vt:vector>
  </TitlesOfParts>
  <Company>Школа 46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Свобода и деятельность человека</dc:title>
  <dc:creator>elior</dc:creator>
  <cp:lastModifiedBy>Ислам</cp:lastModifiedBy>
  <cp:revision>197</cp:revision>
  <dcterms:created xsi:type="dcterms:W3CDTF">1999-02-25T03:49:58Z</dcterms:created>
  <dcterms:modified xsi:type="dcterms:W3CDTF">2021-03-11T07:15:40Z</dcterms:modified>
</cp:coreProperties>
</file>